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58" r:id="rId4"/>
    <p:sldId id="262" r:id="rId5"/>
    <p:sldId id="259" r:id="rId6"/>
    <p:sldId id="277" r:id="rId7"/>
    <p:sldId id="260" r:id="rId8"/>
    <p:sldId id="270" r:id="rId9"/>
    <p:sldId id="261" r:id="rId10"/>
    <p:sldId id="273" r:id="rId11"/>
    <p:sldId id="264" r:id="rId12"/>
    <p:sldId id="266" r:id="rId13"/>
    <p:sldId id="268" r:id="rId14"/>
    <p:sldId id="267" r:id="rId15"/>
    <p:sldId id="269" r:id="rId16"/>
    <p:sldId id="276" r:id="rId17"/>
    <p:sldId id="271" r:id="rId18"/>
    <p:sldId id="278" r:id="rId19"/>
    <p:sldId id="279" r:id="rId20"/>
    <p:sldId id="280" r:id="rId21"/>
    <p:sldId id="281" r:id="rId22"/>
    <p:sldId id="282" r:id="rId23"/>
    <p:sldId id="283" r:id="rId24"/>
    <p:sldId id="284" r:id="rId25"/>
    <p:sldId id="285" r:id="rId26"/>
    <p:sldId id="263" r:id="rId27"/>
    <p:sldId id="26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394D4-9E80-3325-50A6-78812A0DF23B}" v="257" dt="2026-02-17T16:47:50.376"/>
    <p1510:client id="{27D7117A-7D55-F9D9-13EA-875FCFF982BE}" v="20" dt="2026-02-17T16:16:18.335"/>
    <p1510:client id="{856F3B51-ECFF-6CB2-415E-B58B73D2DD84}" v="3" dt="2026-02-17T16:18:48.946"/>
    <p1510:client id="{95D4A685-FFF5-7092-843F-7E54E1B6D284}" v="244" dt="2026-02-17T16:03:58.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111"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B9915-8BAF-4EC1-8C3D-ED91F1CA8EE8}" type="doc">
      <dgm:prSet loTypeId="urn:microsoft.com/office/officeart/2005/8/layout/pyramid1" loCatId="pyramid" qsTypeId="urn:microsoft.com/office/officeart/2005/8/quickstyle/simple5" qsCatId="simple" csTypeId="urn:microsoft.com/office/officeart/2005/8/colors/accent6_2" csCatId="accent6" phldr="1"/>
      <dgm:spPr/>
    </dgm:pt>
    <dgm:pt modelId="{11C5516A-D7E3-4B1B-A3D7-E03F5AF5FF39}">
      <dgm:prSet phldrT="[Text]" phldr="0"/>
      <dgm:spPr/>
      <dgm:t>
        <a:bodyPr/>
        <a:lstStyle/>
        <a:p>
          <a:pPr rtl="0"/>
          <a:r>
            <a:rPr lang="en-US">
              <a:latin typeface="Aptos Display" panose="020F0302020204030204"/>
            </a:rPr>
            <a:t>AA members</a:t>
          </a:r>
          <a:endParaRPr lang="en-US"/>
        </a:p>
      </dgm:t>
    </dgm:pt>
    <dgm:pt modelId="{F8FF3ACB-93C8-491D-B672-0B7A0E1E0BCD}" type="parTrans" cxnId="{CFD889CA-B27C-41A8-9763-FEBF537222A5}">
      <dgm:prSet/>
      <dgm:spPr/>
    </dgm:pt>
    <dgm:pt modelId="{25211B62-376A-4A3C-A0B4-033B974D5DDE}" type="sibTrans" cxnId="{CFD889CA-B27C-41A8-9763-FEBF537222A5}">
      <dgm:prSet/>
      <dgm:spPr/>
    </dgm:pt>
    <dgm:pt modelId="{55614BAD-3371-474B-87ED-B40868FDEC52}">
      <dgm:prSet phldrT="[Text]" phldr="0"/>
      <dgm:spPr/>
      <dgm:t>
        <a:bodyPr/>
        <a:lstStyle/>
        <a:p>
          <a:pPr rtl="0"/>
          <a:r>
            <a:rPr lang="en-US">
              <a:latin typeface="Aptos Display" panose="020F0302020204030204"/>
            </a:rPr>
            <a:t>Groups, places</a:t>
          </a:r>
          <a:endParaRPr lang="en-US"/>
        </a:p>
      </dgm:t>
    </dgm:pt>
    <dgm:pt modelId="{5E7E71FB-732E-4834-9A19-0A468F640E0F}" type="parTrans" cxnId="{A9029AE1-D39A-433B-8D93-983CDC3A7CF7}">
      <dgm:prSet/>
      <dgm:spPr/>
    </dgm:pt>
    <dgm:pt modelId="{D2AA81E9-E53A-432C-AB29-5182E6D60A72}" type="sibTrans" cxnId="{A9029AE1-D39A-433B-8D93-983CDC3A7CF7}">
      <dgm:prSet/>
      <dgm:spPr/>
    </dgm:pt>
    <dgm:pt modelId="{16D6A11A-E881-4EF3-B7F7-670708D59D3E}">
      <dgm:prSet phldrT="[Text]" phldr="0"/>
      <dgm:spPr/>
      <dgm:t>
        <a:bodyPr/>
        <a:lstStyle/>
        <a:p>
          <a:pPr rtl="0"/>
          <a:r>
            <a:rPr lang="en-US">
              <a:latin typeface="Aptos Display" panose="020F0302020204030204"/>
            </a:rPr>
            <a:t>Bill, Bob, Trustees, NYC</a:t>
          </a:r>
        </a:p>
      </dgm:t>
    </dgm:pt>
    <dgm:pt modelId="{A9F682DE-3C09-4338-9AC2-7FF8F2BEACD6}" type="parTrans" cxnId="{AF02ED54-7F40-4ECD-A39B-82597A94EBEE}">
      <dgm:prSet/>
      <dgm:spPr/>
    </dgm:pt>
    <dgm:pt modelId="{65826B53-EDD8-4593-B52B-C6C6F64FBDC7}" type="sibTrans" cxnId="{AF02ED54-7F40-4ECD-A39B-82597A94EBEE}">
      <dgm:prSet/>
      <dgm:spPr/>
    </dgm:pt>
    <dgm:pt modelId="{15A862E3-7593-4F95-A7B6-8C635133225B}" type="pres">
      <dgm:prSet presAssocID="{E93B9915-8BAF-4EC1-8C3D-ED91F1CA8EE8}" presName="Name0" presStyleCnt="0">
        <dgm:presLayoutVars>
          <dgm:dir/>
          <dgm:animLvl val="lvl"/>
          <dgm:resizeHandles val="exact"/>
        </dgm:presLayoutVars>
      </dgm:prSet>
      <dgm:spPr/>
    </dgm:pt>
    <dgm:pt modelId="{CCB4EFC5-8B83-4EE0-9BC8-3F55346FBDA0}" type="pres">
      <dgm:prSet presAssocID="{11C5516A-D7E3-4B1B-A3D7-E03F5AF5FF39}" presName="Name8" presStyleCnt="0"/>
      <dgm:spPr/>
    </dgm:pt>
    <dgm:pt modelId="{1D70F04D-5644-424A-8CB2-8292B7BD0F54}" type="pres">
      <dgm:prSet presAssocID="{11C5516A-D7E3-4B1B-A3D7-E03F5AF5FF39}" presName="level" presStyleLbl="node1" presStyleIdx="0" presStyleCnt="3">
        <dgm:presLayoutVars>
          <dgm:chMax val="1"/>
          <dgm:bulletEnabled val="1"/>
        </dgm:presLayoutVars>
      </dgm:prSet>
      <dgm:spPr/>
    </dgm:pt>
    <dgm:pt modelId="{C9FE2DCB-B31E-407A-8066-E1C0C5A65442}" type="pres">
      <dgm:prSet presAssocID="{11C5516A-D7E3-4B1B-A3D7-E03F5AF5FF39}" presName="levelTx" presStyleLbl="revTx" presStyleIdx="0" presStyleCnt="0">
        <dgm:presLayoutVars>
          <dgm:chMax val="1"/>
          <dgm:bulletEnabled val="1"/>
        </dgm:presLayoutVars>
      </dgm:prSet>
      <dgm:spPr/>
    </dgm:pt>
    <dgm:pt modelId="{0AC8E11E-14F2-4DC6-A61F-1A8ADE73BE86}" type="pres">
      <dgm:prSet presAssocID="{55614BAD-3371-474B-87ED-B40868FDEC52}" presName="Name8" presStyleCnt="0"/>
      <dgm:spPr/>
    </dgm:pt>
    <dgm:pt modelId="{EEE0E2F0-6A58-4CCA-A5D2-2FDAD48782C5}" type="pres">
      <dgm:prSet presAssocID="{55614BAD-3371-474B-87ED-B40868FDEC52}" presName="level" presStyleLbl="node1" presStyleIdx="1" presStyleCnt="3">
        <dgm:presLayoutVars>
          <dgm:chMax val="1"/>
          <dgm:bulletEnabled val="1"/>
        </dgm:presLayoutVars>
      </dgm:prSet>
      <dgm:spPr/>
    </dgm:pt>
    <dgm:pt modelId="{874747DA-19CA-429A-AE5D-09C0BC9746C9}" type="pres">
      <dgm:prSet presAssocID="{55614BAD-3371-474B-87ED-B40868FDEC52}" presName="levelTx" presStyleLbl="revTx" presStyleIdx="0" presStyleCnt="0">
        <dgm:presLayoutVars>
          <dgm:chMax val="1"/>
          <dgm:bulletEnabled val="1"/>
        </dgm:presLayoutVars>
      </dgm:prSet>
      <dgm:spPr/>
    </dgm:pt>
    <dgm:pt modelId="{78C54692-F457-4C1D-AB9D-25FE4BBF7CC9}" type="pres">
      <dgm:prSet presAssocID="{16D6A11A-E881-4EF3-B7F7-670708D59D3E}" presName="Name8" presStyleCnt="0"/>
      <dgm:spPr/>
    </dgm:pt>
    <dgm:pt modelId="{C185E8D2-5499-4ADA-B811-CF9D639C05C1}" type="pres">
      <dgm:prSet presAssocID="{16D6A11A-E881-4EF3-B7F7-670708D59D3E}" presName="level" presStyleLbl="node1" presStyleIdx="2" presStyleCnt="3">
        <dgm:presLayoutVars>
          <dgm:chMax val="1"/>
          <dgm:bulletEnabled val="1"/>
        </dgm:presLayoutVars>
      </dgm:prSet>
      <dgm:spPr/>
    </dgm:pt>
    <dgm:pt modelId="{63D6A149-6459-44FE-BEF3-584EC9C804F7}" type="pres">
      <dgm:prSet presAssocID="{16D6A11A-E881-4EF3-B7F7-670708D59D3E}" presName="levelTx" presStyleLbl="revTx" presStyleIdx="0" presStyleCnt="0">
        <dgm:presLayoutVars>
          <dgm:chMax val="1"/>
          <dgm:bulletEnabled val="1"/>
        </dgm:presLayoutVars>
      </dgm:prSet>
      <dgm:spPr/>
    </dgm:pt>
  </dgm:ptLst>
  <dgm:cxnLst>
    <dgm:cxn modelId="{CFFD8C5C-F247-4912-B323-FB84A59F06A1}" type="presOf" srcId="{11C5516A-D7E3-4B1B-A3D7-E03F5AF5FF39}" destId="{C9FE2DCB-B31E-407A-8066-E1C0C5A65442}" srcOrd="1" destOrd="0" presId="urn:microsoft.com/office/officeart/2005/8/layout/pyramid1"/>
    <dgm:cxn modelId="{C700E241-7DFB-4783-A5C0-C2F68278D463}" type="presOf" srcId="{16D6A11A-E881-4EF3-B7F7-670708D59D3E}" destId="{63D6A149-6459-44FE-BEF3-584EC9C804F7}" srcOrd="1" destOrd="0" presId="urn:microsoft.com/office/officeart/2005/8/layout/pyramid1"/>
    <dgm:cxn modelId="{7A63F74F-856A-4D89-BC25-D3736CF316AC}" type="presOf" srcId="{55614BAD-3371-474B-87ED-B40868FDEC52}" destId="{874747DA-19CA-429A-AE5D-09C0BC9746C9}" srcOrd="1" destOrd="0" presId="urn:microsoft.com/office/officeart/2005/8/layout/pyramid1"/>
    <dgm:cxn modelId="{AF02ED54-7F40-4ECD-A39B-82597A94EBEE}" srcId="{E93B9915-8BAF-4EC1-8C3D-ED91F1CA8EE8}" destId="{16D6A11A-E881-4EF3-B7F7-670708D59D3E}" srcOrd="2" destOrd="0" parTransId="{A9F682DE-3C09-4338-9AC2-7FF8F2BEACD6}" sibTransId="{65826B53-EDD8-4593-B52B-C6C6F64FBDC7}"/>
    <dgm:cxn modelId="{59F3E388-423E-4002-8444-121BC929E042}" type="presOf" srcId="{11C5516A-D7E3-4B1B-A3D7-E03F5AF5FF39}" destId="{1D70F04D-5644-424A-8CB2-8292B7BD0F54}" srcOrd="0" destOrd="0" presId="urn:microsoft.com/office/officeart/2005/8/layout/pyramid1"/>
    <dgm:cxn modelId="{CFD889CA-B27C-41A8-9763-FEBF537222A5}" srcId="{E93B9915-8BAF-4EC1-8C3D-ED91F1CA8EE8}" destId="{11C5516A-D7E3-4B1B-A3D7-E03F5AF5FF39}" srcOrd="0" destOrd="0" parTransId="{F8FF3ACB-93C8-491D-B672-0B7A0E1E0BCD}" sibTransId="{25211B62-376A-4A3C-A0B4-033B974D5DDE}"/>
    <dgm:cxn modelId="{A9029AE1-D39A-433B-8D93-983CDC3A7CF7}" srcId="{E93B9915-8BAF-4EC1-8C3D-ED91F1CA8EE8}" destId="{55614BAD-3371-474B-87ED-B40868FDEC52}" srcOrd="1" destOrd="0" parTransId="{5E7E71FB-732E-4834-9A19-0A468F640E0F}" sibTransId="{D2AA81E9-E53A-432C-AB29-5182E6D60A72}"/>
    <dgm:cxn modelId="{8EEDD7E8-C803-4083-BC12-BF366255DB49}" type="presOf" srcId="{E93B9915-8BAF-4EC1-8C3D-ED91F1CA8EE8}" destId="{15A862E3-7593-4F95-A7B6-8C635133225B}" srcOrd="0" destOrd="0" presId="urn:microsoft.com/office/officeart/2005/8/layout/pyramid1"/>
    <dgm:cxn modelId="{EA966DEE-B93E-4399-AF4D-5A060D11B69A}" type="presOf" srcId="{55614BAD-3371-474B-87ED-B40868FDEC52}" destId="{EEE0E2F0-6A58-4CCA-A5D2-2FDAD48782C5}" srcOrd="0" destOrd="0" presId="urn:microsoft.com/office/officeart/2005/8/layout/pyramid1"/>
    <dgm:cxn modelId="{0F1DD7FD-B972-493B-96EE-7E9403951885}" type="presOf" srcId="{16D6A11A-E881-4EF3-B7F7-670708D59D3E}" destId="{C185E8D2-5499-4ADA-B811-CF9D639C05C1}" srcOrd="0" destOrd="0" presId="urn:microsoft.com/office/officeart/2005/8/layout/pyramid1"/>
    <dgm:cxn modelId="{94A9F317-14DC-4B86-9049-C9E948BAE0C4}" type="presParOf" srcId="{15A862E3-7593-4F95-A7B6-8C635133225B}" destId="{CCB4EFC5-8B83-4EE0-9BC8-3F55346FBDA0}" srcOrd="0" destOrd="0" presId="urn:microsoft.com/office/officeart/2005/8/layout/pyramid1"/>
    <dgm:cxn modelId="{5632B403-F88F-452C-943D-AD3EEAFD7084}" type="presParOf" srcId="{CCB4EFC5-8B83-4EE0-9BC8-3F55346FBDA0}" destId="{1D70F04D-5644-424A-8CB2-8292B7BD0F54}" srcOrd="0" destOrd="0" presId="urn:microsoft.com/office/officeart/2005/8/layout/pyramid1"/>
    <dgm:cxn modelId="{2B9F3557-6494-41D7-9DDF-8FCFE5B154E9}" type="presParOf" srcId="{CCB4EFC5-8B83-4EE0-9BC8-3F55346FBDA0}" destId="{C9FE2DCB-B31E-407A-8066-E1C0C5A65442}" srcOrd="1" destOrd="0" presId="urn:microsoft.com/office/officeart/2005/8/layout/pyramid1"/>
    <dgm:cxn modelId="{913FB1DD-FDA3-47A4-A24F-693F93E7BD1B}" type="presParOf" srcId="{15A862E3-7593-4F95-A7B6-8C635133225B}" destId="{0AC8E11E-14F2-4DC6-A61F-1A8ADE73BE86}" srcOrd="1" destOrd="0" presId="urn:microsoft.com/office/officeart/2005/8/layout/pyramid1"/>
    <dgm:cxn modelId="{DE015B4D-6FFC-41DC-A3FD-27DDC4A6E36C}" type="presParOf" srcId="{0AC8E11E-14F2-4DC6-A61F-1A8ADE73BE86}" destId="{EEE0E2F0-6A58-4CCA-A5D2-2FDAD48782C5}" srcOrd="0" destOrd="0" presId="urn:microsoft.com/office/officeart/2005/8/layout/pyramid1"/>
    <dgm:cxn modelId="{7300F1C0-6FFD-4AD5-AF27-9E05C3A65CC3}" type="presParOf" srcId="{0AC8E11E-14F2-4DC6-A61F-1A8ADE73BE86}" destId="{874747DA-19CA-429A-AE5D-09C0BC9746C9}" srcOrd="1" destOrd="0" presId="urn:microsoft.com/office/officeart/2005/8/layout/pyramid1"/>
    <dgm:cxn modelId="{93D41D57-D0FC-4730-ADF5-677A89D48793}" type="presParOf" srcId="{15A862E3-7593-4F95-A7B6-8C635133225B}" destId="{78C54692-F457-4C1D-AB9D-25FE4BBF7CC9}" srcOrd="2" destOrd="0" presId="urn:microsoft.com/office/officeart/2005/8/layout/pyramid1"/>
    <dgm:cxn modelId="{B1007C27-7188-4FB7-8838-1BB0F44F70C6}" type="presParOf" srcId="{78C54692-F457-4C1D-AB9D-25FE4BBF7CC9}" destId="{C185E8D2-5499-4ADA-B811-CF9D639C05C1}" srcOrd="0" destOrd="0" presId="urn:microsoft.com/office/officeart/2005/8/layout/pyramid1"/>
    <dgm:cxn modelId="{8C057DBF-C796-4D73-AC69-0C7AB628ED8E}" type="presParOf" srcId="{78C54692-F457-4C1D-AB9D-25FE4BBF7CC9}" destId="{63D6A149-6459-44FE-BEF3-584EC9C804F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94D5C0-A294-4561-82C1-843478795069}" type="doc">
      <dgm:prSet loTypeId="urn:microsoft.com/office/officeart/2005/8/layout/pyramid3" loCatId="pyramid" qsTypeId="urn:microsoft.com/office/officeart/2005/8/quickstyle/simple5" qsCatId="simple" csTypeId="urn:microsoft.com/office/officeart/2005/8/colors/accent2_2" csCatId="accent2" phldr="1"/>
      <dgm:spPr/>
    </dgm:pt>
    <dgm:pt modelId="{D376BFD6-7BC7-4792-8357-ECB61D11661B}">
      <dgm:prSet phldrT="[Text]" phldr="0" custT="1"/>
      <dgm:spPr/>
      <dgm:t>
        <a:bodyPr/>
        <a:lstStyle/>
        <a:p>
          <a:pPr rtl="0"/>
          <a:r>
            <a:rPr lang="en-US" sz="2400">
              <a:latin typeface="Aptos Display" panose="020F0302020204030204"/>
            </a:rPr>
            <a:t>AA groups</a:t>
          </a:r>
          <a:endParaRPr lang="en-US" sz="2400"/>
        </a:p>
      </dgm:t>
    </dgm:pt>
    <dgm:pt modelId="{B94FFA5C-F2DE-4502-8CFA-F666EC321B73}" type="parTrans" cxnId="{BD389895-199C-4143-9F97-E46D600E76A2}">
      <dgm:prSet/>
      <dgm:spPr/>
    </dgm:pt>
    <dgm:pt modelId="{47E0F1FA-29B7-4942-999B-DF06C6DE1B6F}" type="sibTrans" cxnId="{BD389895-199C-4143-9F97-E46D600E76A2}">
      <dgm:prSet/>
      <dgm:spPr/>
    </dgm:pt>
    <dgm:pt modelId="{CDDE2647-203A-4FEB-9DD5-855C76DF1F7B}">
      <dgm:prSet phldrT="[Text]" phldr="0"/>
      <dgm:spPr/>
      <dgm:t>
        <a:bodyPr/>
        <a:lstStyle/>
        <a:p>
          <a:pPr rtl="0"/>
          <a:r>
            <a:rPr lang="en-US" sz="2400">
              <a:latin typeface="Aptos Display" panose="020F0302020204030204"/>
            </a:rPr>
            <a:t>Group GSRs</a:t>
          </a:r>
          <a:endParaRPr lang="en-US" sz="2400"/>
        </a:p>
      </dgm:t>
    </dgm:pt>
    <dgm:pt modelId="{D84A7551-4EF4-40D4-B2BB-6335E86B7B7A}" type="parTrans" cxnId="{17A7EED0-24A2-48A4-852B-E04E2903166F}">
      <dgm:prSet/>
      <dgm:spPr/>
    </dgm:pt>
    <dgm:pt modelId="{A4EDDD2D-4514-49C5-942D-51BB0403E7B6}" type="sibTrans" cxnId="{17A7EED0-24A2-48A4-852B-E04E2903166F}">
      <dgm:prSet/>
      <dgm:spPr/>
    </dgm:pt>
    <dgm:pt modelId="{D51A2CE4-48E0-4E95-8EBD-D3F0A42BE173}">
      <dgm:prSet phldrT="[Text]" phldr="0"/>
      <dgm:spPr/>
      <dgm:t>
        <a:bodyPr/>
        <a:lstStyle/>
        <a:p>
          <a:r>
            <a:rPr lang="en-US" sz="2400">
              <a:latin typeface="Aptos Display" panose="020F0302020204030204"/>
            </a:rPr>
            <a:t>Districts</a:t>
          </a:r>
          <a:endParaRPr lang="en-US" sz="2400"/>
        </a:p>
      </dgm:t>
    </dgm:pt>
    <dgm:pt modelId="{51EFA22D-D891-47FE-BC1B-5E140C67512D}" type="parTrans" cxnId="{85F261E4-D5C6-47BD-8A67-0931CEC3E0D0}">
      <dgm:prSet/>
      <dgm:spPr/>
    </dgm:pt>
    <dgm:pt modelId="{71DD96B6-8CAE-4C18-A68A-C23A37A4A3BE}" type="sibTrans" cxnId="{85F261E4-D5C6-47BD-8A67-0931CEC3E0D0}">
      <dgm:prSet/>
      <dgm:spPr/>
    </dgm:pt>
    <dgm:pt modelId="{64DF7E68-AD13-45B4-AA11-0C90E6570CF3}">
      <dgm:prSet phldr="0"/>
      <dgm:spPr/>
      <dgm:t>
        <a:bodyPr/>
        <a:lstStyle/>
        <a:p>
          <a:pPr rtl="0"/>
          <a:r>
            <a:rPr lang="en-US" sz="2400">
              <a:latin typeface="Aptos Display" panose="020F0302020204030204"/>
            </a:rPr>
            <a:t>Area Assemblies</a:t>
          </a:r>
        </a:p>
      </dgm:t>
    </dgm:pt>
    <dgm:pt modelId="{1F51A318-2C9B-4594-B9DB-9F2CC58D722A}" type="parTrans" cxnId="{5B5AFE3F-BE46-431B-AF7B-2789C2C2DD31}">
      <dgm:prSet/>
      <dgm:spPr/>
    </dgm:pt>
    <dgm:pt modelId="{9B1538FC-9881-4BD3-811D-D0F6CF8F434E}" type="sibTrans" cxnId="{5B5AFE3F-BE46-431B-AF7B-2789C2C2DD31}">
      <dgm:prSet/>
      <dgm:spPr/>
    </dgm:pt>
    <dgm:pt modelId="{F96405DE-70BD-4AB3-84F4-21380271EDB4}">
      <dgm:prSet phldr="0"/>
      <dgm:spPr/>
      <dgm:t>
        <a:bodyPr/>
        <a:lstStyle/>
        <a:p>
          <a:pPr rtl="0"/>
          <a:r>
            <a:rPr lang="en-US" sz="2400">
              <a:solidFill>
                <a:srgbClr val="FFFF00"/>
              </a:solidFill>
              <a:latin typeface="Aptos Display" panose="020F0302020204030204"/>
            </a:rPr>
            <a:t>General Service Conference</a:t>
          </a:r>
        </a:p>
      </dgm:t>
    </dgm:pt>
    <dgm:pt modelId="{0909F6E8-BB45-49FB-9C4F-9F2091BBD6FE}" type="parTrans" cxnId="{13CE22E8-A7BE-443D-B86D-ADC44BC9A8E7}">
      <dgm:prSet/>
      <dgm:spPr/>
    </dgm:pt>
    <dgm:pt modelId="{730B6B0E-6F47-44E9-9FCD-4E424CAED368}" type="sibTrans" cxnId="{13CE22E8-A7BE-443D-B86D-ADC44BC9A8E7}">
      <dgm:prSet/>
      <dgm:spPr/>
    </dgm:pt>
    <dgm:pt modelId="{0D7D9452-0A6A-43CB-8209-71CD0CA26969}">
      <dgm:prSet phldr="0"/>
      <dgm:spPr/>
      <dgm:t>
        <a:bodyPr/>
        <a:lstStyle/>
        <a:p>
          <a:pPr rtl="0"/>
          <a:r>
            <a:rPr lang="en-US" sz="2400">
              <a:latin typeface="Aptos Display" panose="020F0302020204030204"/>
            </a:rPr>
            <a:t>General Service Board, AAWS/AA Grapevine</a:t>
          </a:r>
        </a:p>
      </dgm:t>
    </dgm:pt>
    <dgm:pt modelId="{6D8DDC84-53CD-4DDB-B1FF-BD5CD0B7EEB6}" type="parTrans" cxnId="{D5BB5246-6EE6-4401-9A23-FF2B14DCEE39}">
      <dgm:prSet/>
      <dgm:spPr/>
    </dgm:pt>
    <dgm:pt modelId="{D392208D-C641-4729-8DD8-CE1F94B6225D}" type="sibTrans" cxnId="{D5BB5246-6EE6-4401-9A23-FF2B14DCEE39}">
      <dgm:prSet/>
      <dgm:spPr/>
    </dgm:pt>
    <dgm:pt modelId="{42BFC6FA-4CD0-49A1-B40D-A186678929BE}" type="pres">
      <dgm:prSet presAssocID="{AD94D5C0-A294-4561-82C1-843478795069}" presName="Name0" presStyleCnt="0">
        <dgm:presLayoutVars>
          <dgm:dir/>
          <dgm:animLvl val="lvl"/>
          <dgm:resizeHandles val="exact"/>
        </dgm:presLayoutVars>
      </dgm:prSet>
      <dgm:spPr/>
    </dgm:pt>
    <dgm:pt modelId="{C6BC1D30-CF15-4F58-BEC0-A0C3C47BE0D5}" type="pres">
      <dgm:prSet presAssocID="{D376BFD6-7BC7-4792-8357-ECB61D11661B}" presName="Name8" presStyleCnt="0"/>
      <dgm:spPr/>
    </dgm:pt>
    <dgm:pt modelId="{0E5E0990-484B-4A30-A630-F88AAD48535A}" type="pres">
      <dgm:prSet presAssocID="{D376BFD6-7BC7-4792-8357-ECB61D11661B}" presName="level" presStyleLbl="node1" presStyleIdx="0" presStyleCnt="6">
        <dgm:presLayoutVars>
          <dgm:chMax val="1"/>
          <dgm:bulletEnabled val="1"/>
        </dgm:presLayoutVars>
      </dgm:prSet>
      <dgm:spPr/>
    </dgm:pt>
    <dgm:pt modelId="{760BF26E-CA55-4338-9C81-9EAA0D5C2083}" type="pres">
      <dgm:prSet presAssocID="{D376BFD6-7BC7-4792-8357-ECB61D11661B}" presName="levelTx" presStyleLbl="revTx" presStyleIdx="0" presStyleCnt="0">
        <dgm:presLayoutVars>
          <dgm:chMax val="1"/>
          <dgm:bulletEnabled val="1"/>
        </dgm:presLayoutVars>
      </dgm:prSet>
      <dgm:spPr/>
    </dgm:pt>
    <dgm:pt modelId="{42AFD505-297D-4D6E-BAAA-DFF67F4C34E6}" type="pres">
      <dgm:prSet presAssocID="{CDDE2647-203A-4FEB-9DD5-855C76DF1F7B}" presName="Name8" presStyleCnt="0"/>
      <dgm:spPr/>
    </dgm:pt>
    <dgm:pt modelId="{0773A268-C0B7-41D9-AAF1-B712BFE38303}" type="pres">
      <dgm:prSet presAssocID="{CDDE2647-203A-4FEB-9DD5-855C76DF1F7B}" presName="level" presStyleLbl="node1" presStyleIdx="1" presStyleCnt="6">
        <dgm:presLayoutVars>
          <dgm:chMax val="1"/>
          <dgm:bulletEnabled val="1"/>
        </dgm:presLayoutVars>
      </dgm:prSet>
      <dgm:spPr/>
    </dgm:pt>
    <dgm:pt modelId="{0429B881-9CBA-43EA-BC8C-4EFBA10193EC}" type="pres">
      <dgm:prSet presAssocID="{CDDE2647-203A-4FEB-9DD5-855C76DF1F7B}" presName="levelTx" presStyleLbl="revTx" presStyleIdx="0" presStyleCnt="0">
        <dgm:presLayoutVars>
          <dgm:chMax val="1"/>
          <dgm:bulletEnabled val="1"/>
        </dgm:presLayoutVars>
      </dgm:prSet>
      <dgm:spPr/>
    </dgm:pt>
    <dgm:pt modelId="{ABE9CC33-42EC-47E6-89DE-9A6BAD613B93}" type="pres">
      <dgm:prSet presAssocID="{D51A2CE4-48E0-4E95-8EBD-D3F0A42BE173}" presName="Name8" presStyleCnt="0"/>
      <dgm:spPr/>
    </dgm:pt>
    <dgm:pt modelId="{9C6E2D9C-84EA-4329-AA27-E487E76948EA}" type="pres">
      <dgm:prSet presAssocID="{D51A2CE4-48E0-4E95-8EBD-D3F0A42BE173}" presName="level" presStyleLbl="node1" presStyleIdx="2" presStyleCnt="6">
        <dgm:presLayoutVars>
          <dgm:chMax val="1"/>
          <dgm:bulletEnabled val="1"/>
        </dgm:presLayoutVars>
      </dgm:prSet>
      <dgm:spPr/>
    </dgm:pt>
    <dgm:pt modelId="{D0A41145-4ED0-41EF-B8B8-4D2B344C9FEF}" type="pres">
      <dgm:prSet presAssocID="{D51A2CE4-48E0-4E95-8EBD-D3F0A42BE173}" presName="levelTx" presStyleLbl="revTx" presStyleIdx="0" presStyleCnt="0">
        <dgm:presLayoutVars>
          <dgm:chMax val="1"/>
          <dgm:bulletEnabled val="1"/>
        </dgm:presLayoutVars>
      </dgm:prSet>
      <dgm:spPr/>
    </dgm:pt>
    <dgm:pt modelId="{8E7F88BE-50D2-45E0-A993-222E6EB1001E}" type="pres">
      <dgm:prSet presAssocID="{64DF7E68-AD13-45B4-AA11-0C90E6570CF3}" presName="Name8" presStyleCnt="0"/>
      <dgm:spPr/>
    </dgm:pt>
    <dgm:pt modelId="{08222C72-5EC9-4664-8AAA-C76A89AE4EE7}" type="pres">
      <dgm:prSet presAssocID="{64DF7E68-AD13-45B4-AA11-0C90E6570CF3}" presName="level" presStyleLbl="node1" presStyleIdx="3" presStyleCnt="6">
        <dgm:presLayoutVars>
          <dgm:chMax val="1"/>
          <dgm:bulletEnabled val="1"/>
        </dgm:presLayoutVars>
      </dgm:prSet>
      <dgm:spPr/>
    </dgm:pt>
    <dgm:pt modelId="{B02654CE-2C38-4C0F-987E-A5D305060DE7}" type="pres">
      <dgm:prSet presAssocID="{64DF7E68-AD13-45B4-AA11-0C90E6570CF3}" presName="levelTx" presStyleLbl="revTx" presStyleIdx="0" presStyleCnt="0">
        <dgm:presLayoutVars>
          <dgm:chMax val="1"/>
          <dgm:bulletEnabled val="1"/>
        </dgm:presLayoutVars>
      </dgm:prSet>
      <dgm:spPr/>
    </dgm:pt>
    <dgm:pt modelId="{DFE732DF-D473-482A-BB4F-11D95042BB67}" type="pres">
      <dgm:prSet presAssocID="{F96405DE-70BD-4AB3-84F4-21380271EDB4}" presName="Name8" presStyleCnt="0"/>
      <dgm:spPr/>
    </dgm:pt>
    <dgm:pt modelId="{0B92AED3-2592-4EA3-86EF-80A9BDD78595}" type="pres">
      <dgm:prSet presAssocID="{F96405DE-70BD-4AB3-84F4-21380271EDB4}" presName="level" presStyleLbl="node1" presStyleIdx="4" presStyleCnt="6">
        <dgm:presLayoutVars>
          <dgm:chMax val="1"/>
          <dgm:bulletEnabled val="1"/>
        </dgm:presLayoutVars>
      </dgm:prSet>
      <dgm:spPr/>
    </dgm:pt>
    <dgm:pt modelId="{8C8B8DF6-0C9D-4EFB-8ADF-B3A815E6ABC1}" type="pres">
      <dgm:prSet presAssocID="{F96405DE-70BD-4AB3-84F4-21380271EDB4}" presName="levelTx" presStyleLbl="revTx" presStyleIdx="0" presStyleCnt="0">
        <dgm:presLayoutVars>
          <dgm:chMax val="1"/>
          <dgm:bulletEnabled val="1"/>
        </dgm:presLayoutVars>
      </dgm:prSet>
      <dgm:spPr/>
    </dgm:pt>
    <dgm:pt modelId="{354E45E2-F384-4CA0-949B-3E8C5C1897D4}" type="pres">
      <dgm:prSet presAssocID="{0D7D9452-0A6A-43CB-8209-71CD0CA26969}" presName="Name8" presStyleCnt="0"/>
      <dgm:spPr/>
    </dgm:pt>
    <dgm:pt modelId="{3F04BFBA-D796-485C-BFA9-BA0E547B8988}" type="pres">
      <dgm:prSet presAssocID="{0D7D9452-0A6A-43CB-8209-71CD0CA26969}" presName="level" presStyleLbl="node1" presStyleIdx="5" presStyleCnt="6">
        <dgm:presLayoutVars>
          <dgm:chMax val="1"/>
          <dgm:bulletEnabled val="1"/>
        </dgm:presLayoutVars>
      </dgm:prSet>
      <dgm:spPr/>
    </dgm:pt>
    <dgm:pt modelId="{F93328C4-C2CE-4974-9181-B8EAA6AA2CE9}" type="pres">
      <dgm:prSet presAssocID="{0D7D9452-0A6A-43CB-8209-71CD0CA26969}" presName="levelTx" presStyleLbl="revTx" presStyleIdx="0" presStyleCnt="0">
        <dgm:presLayoutVars>
          <dgm:chMax val="1"/>
          <dgm:bulletEnabled val="1"/>
        </dgm:presLayoutVars>
      </dgm:prSet>
      <dgm:spPr/>
    </dgm:pt>
  </dgm:ptLst>
  <dgm:cxnLst>
    <dgm:cxn modelId="{D2491930-93C9-473C-A92B-DAB781BC96BA}" type="presOf" srcId="{D376BFD6-7BC7-4792-8357-ECB61D11661B}" destId="{0E5E0990-484B-4A30-A630-F88AAD48535A}" srcOrd="0" destOrd="0" presId="urn:microsoft.com/office/officeart/2005/8/layout/pyramid3"/>
    <dgm:cxn modelId="{EA039735-AE50-44FD-8DEE-42FC81478CAF}" type="presOf" srcId="{0D7D9452-0A6A-43CB-8209-71CD0CA26969}" destId="{3F04BFBA-D796-485C-BFA9-BA0E547B8988}" srcOrd="0" destOrd="0" presId="urn:microsoft.com/office/officeart/2005/8/layout/pyramid3"/>
    <dgm:cxn modelId="{5B5AFE3F-BE46-431B-AF7B-2789C2C2DD31}" srcId="{AD94D5C0-A294-4561-82C1-843478795069}" destId="{64DF7E68-AD13-45B4-AA11-0C90E6570CF3}" srcOrd="3" destOrd="0" parTransId="{1F51A318-2C9B-4594-B9DB-9F2CC58D722A}" sibTransId="{9B1538FC-9881-4BD3-811D-D0F6CF8F434E}"/>
    <dgm:cxn modelId="{CB918445-AA73-4E41-82A0-11941C4DF691}" type="presOf" srcId="{D376BFD6-7BC7-4792-8357-ECB61D11661B}" destId="{760BF26E-CA55-4338-9C81-9EAA0D5C2083}" srcOrd="1" destOrd="0" presId="urn:microsoft.com/office/officeart/2005/8/layout/pyramid3"/>
    <dgm:cxn modelId="{D5BB5246-6EE6-4401-9A23-FF2B14DCEE39}" srcId="{AD94D5C0-A294-4561-82C1-843478795069}" destId="{0D7D9452-0A6A-43CB-8209-71CD0CA26969}" srcOrd="5" destOrd="0" parTransId="{6D8DDC84-53CD-4DDB-B1FF-BD5CD0B7EEB6}" sibTransId="{D392208D-C641-4729-8DD8-CE1F94B6225D}"/>
    <dgm:cxn modelId="{9AD5206B-AF61-48C4-A50D-024790BE2945}" type="presOf" srcId="{AD94D5C0-A294-4561-82C1-843478795069}" destId="{42BFC6FA-4CD0-49A1-B40D-A186678929BE}" srcOrd="0" destOrd="0" presId="urn:microsoft.com/office/officeart/2005/8/layout/pyramid3"/>
    <dgm:cxn modelId="{CF509A6D-EB0F-44DE-AE69-6DB0F04C9E0F}" type="presOf" srcId="{F96405DE-70BD-4AB3-84F4-21380271EDB4}" destId="{0B92AED3-2592-4EA3-86EF-80A9BDD78595}" srcOrd="0" destOrd="0" presId="urn:microsoft.com/office/officeart/2005/8/layout/pyramid3"/>
    <dgm:cxn modelId="{FA4C6750-F5CF-410B-94BC-004693618B3E}" type="presOf" srcId="{D51A2CE4-48E0-4E95-8EBD-D3F0A42BE173}" destId="{9C6E2D9C-84EA-4329-AA27-E487E76948EA}" srcOrd="0" destOrd="0" presId="urn:microsoft.com/office/officeart/2005/8/layout/pyramid3"/>
    <dgm:cxn modelId="{69F3EC8E-29B0-4D01-B30F-6C9D3898BB01}" type="presOf" srcId="{64DF7E68-AD13-45B4-AA11-0C90E6570CF3}" destId="{08222C72-5EC9-4664-8AAA-C76A89AE4EE7}" srcOrd="0" destOrd="0" presId="urn:microsoft.com/office/officeart/2005/8/layout/pyramid3"/>
    <dgm:cxn modelId="{BD389895-199C-4143-9F97-E46D600E76A2}" srcId="{AD94D5C0-A294-4561-82C1-843478795069}" destId="{D376BFD6-7BC7-4792-8357-ECB61D11661B}" srcOrd="0" destOrd="0" parTransId="{B94FFA5C-F2DE-4502-8CFA-F666EC321B73}" sibTransId="{47E0F1FA-29B7-4942-999B-DF06C6DE1B6F}"/>
    <dgm:cxn modelId="{A35ABABB-E9BB-4CA4-A6E4-501B3ED44EBD}" type="presOf" srcId="{D51A2CE4-48E0-4E95-8EBD-D3F0A42BE173}" destId="{D0A41145-4ED0-41EF-B8B8-4D2B344C9FEF}" srcOrd="1" destOrd="0" presId="urn:microsoft.com/office/officeart/2005/8/layout/pyramid3"/>
    <dgm:cxn modelId="{17A7EED0-24A2-48A4-852B-E04E2903166F}" srcId="{AD94D5C0-A294-4561-82C1-843478795069}" destId="{CDDE2647-203A-4FEB-9DD5-855C76DF1F7B}" srcOrd="1" destOrd="0" parTransId="{D84A7551-4EF4-40D4-B2BB-6335E86B7B7A}" sibTransId="{A4EDDD2D-4514-49C5-942D-51BB0403E7B6}"/>
    <dgm:cxn modelId="{D9EC86D4-23EA-4847-96A4-1EAA49321EC9}" type="presOf" srcId="{CDDE2647-203A-4FEB-9DD5-855C76DF1F7B}" destId="{0429B881-9CBA-43EA-BC8C-4EFBA10193EC}" srcOrd="1" destOrd="0" presId="urn:microsoft.com/office/officeart/2005/8/layout/pyramid3"/>
    <dgm:cxn modelId="{100065DD-B834-48E3-9BD1-786BAC79818A}" type="presOf" srcId="{0D7D9452-0A6A-43CB-8209-71CD0CA26969}" destId="{F93328C4-C2CE-4974-9181-B8EAA6AA2CE9}" srcOrd="1" destOrd="0" presId="urn:microsoft.com/office/officeart/2005/8/layout/pyramid3"/>
    <dgm:cxn modelId="{85F261E4-D5C6-47BD-8A67-0931CEC3E0D0}" srcId="{AD94D5C0-A294-4561-82C1-843478795069}" destId="{D51A2CE4-48E0-4E95-8EBD-D3F0A42BE173}" srcOrd="2" destOrd="0" parTransId="{51EFA22D-D891-47FE-BC1B-5E140C67512D}" sibTransId="{71DD96B6-8CAE-4C18-A68A-C23A37A4A3BE}"/>
    <dgm:cxn modelId="{13CE22E8-A7BE-443D-B86D-ADC44BC9A8E7}" srcId="{AD94D5C0-A294-4561-82C1-843478795069}" destId="{F96405DE-70BD-4AB3-84F4-21380271EDB4}" srcOrd="4" destOrd="0" parTransId="{0909F6E8-BB45-49FB-9C4F-9F2091BBD6FE}" sibTransId="{730B6B0E-6F47-44E9-9FCD-4E424CAED368}"/>
    <dgm:cxn modelId="{FB4D99F7-55D9-485F-9E66-C386CE8913E8}" type="presOf" srcId="{F96405DE-70BD-4AB3-84F4-21380271EDB4}" destId="{8C8B8DF6-0C9D-4EFB-8ADF-B3A815E6ABC1}" srcOrd="1" destOrd="0" presId="urn:microsoft.com/office/officeart/2005/8/layout/pyramid3"/>
    <dgm:cxn modelId="{4DD9D7F9-92C0-4B7A-9815-019399FA607C}" type="presOf" srcId="{CDDE2647-203A-4FEB-9DD5-855C76DF1F7B}" destId="{0773A268-C0B7-41D9-AAF1-B712BFE38303}" srcOrd="0" destOrd="0" presId="urn:microsoft.com/office/officeart/2005/8/layout/pyramid3"/>
    <dgm:cxn modelId="{E708D6FE-4C4F-4868-815D-3A34B44172FA}" type="presOf" srcId="{64DF7E68-AD13-45B4-AA11-0C90E6570CF3}" destId="{B02654CE-2C38-4C0F-987E-A5D305060DE7}" srcOrd="1" destOrd="0" presId="urn:microsoft.com/office/officeart/2005/8/layout/pyramid3"/>
    <dgm:cxn modelId="{69EC2B20-0D24-42AA-A99F-1D99CA5DE2A6}" type="presParOf" srcId="{42BFC6FA-4CD0-49A1-B40D-A186678929BE}" destId="{C6BC1D30-CF15-4F58-BEC0-A0C3C47BE0D5}" srcOrd="0" destOrd="0" presId="urn:microsoft.com/office/officeart/2005/8/layout/pyramid3"/>
    <dgm:cxn modelId="{237B9B1B-FB2A-46D1-9A87-860065ED6785}" type="presParOf" srcId="{C6BC1D30-CF15-4F58-BEC0-A0C3C47BE0D5}" destId="{0E5E0990-484B-4A30-A630-F88AAD48535A}" srcOrd="0" destOrd="0" presId="urn:microsoft.com/office/officeart/2005/8/layout/pyramid3"/>
    <dgm:cxn modelId="{831C6BE9-37E2-44B5-B51C-1A65DC60126C}" type="presParOf" srcId="{C6BC1D30-CF15-4F58-BEC0-A0C3C47BE0D5}" destId="{760BF26E-CA55-4338-9C81-9EAA0D5C2083}" srcOrd="1" destOrd="0" presId="urn:microsoft.com/office/officeart/2005/8/layout/pyramid3"/>
    <dgm:cxn modelId="{40320D70-2C8E-4EB0-B258-8738BBAF3622}" type="presParOf" srcId="{42BFC6FA-4CD0-49A1-B40D-A186678929BE}" destId="{42AFD505-297D-4D6E-BAAA-DFF67F4C34E6}" srcOrd="1" destOrd="0" presId="urn:microsoft.com/office/officeart/2005/8/layout/pyramid3"/>
    <dgm:cxn modelId="{A271E9CE-B5E3-4F34-968F-5AEB3C6B4802}" type="presParOf" srcId="{42AFD505-297D-4D6E-BAAA-DFF67F4C34E6}" destId="{0773A268-C0B7-41D9-AAF1-B712BFE38303}" srcOrd="0" destOrd="0" presId="urn:microsoft.com/office/officeart/2005/8/layout/pyramid3"/>
    <dgm:cxn modelId="{9BD35CDB-0173-4197-97EF-9DAD4DCA3B42}" type="presParOf" srcId="{42AFD505-297D-4D6E-BAAA-DFF67F4C34E6}" destId="{0429B881-9CBA-43EA-BC8C-4EFBA10193EC}" srcOrd="1" destOrd="0" presId="urn:microsoft.com/office/officeart/2005/8/layout/pyramid3"/>
    <dgm:cxn modelId="{AD41C6E5-758A-49F8-B510-A8F69E7E06D3}" type="presParOf" srcId="{42BFC6FA-4CD0-49A1-B40D-A186678929BE}" destId="{ABE9CC33-42EC-47E6-89DE-9A6BAD613B93}" srcOrd="2" destOrd="0" presId="urn:microsoft.com/office/officeart/2005/8/layout/pyramid3"/>
    <dgm:cxn modelId="{19A7CCB0-2C83-456C-820A-43A072834950}" type="presParOf" srcId="{ABE9CC33-42EC-47E6-89DE-9A6BAD613B93}" destId="{9C6E2D9C-84EA-4329-AA27-E487E76948EA}" srcOrd="0" destOrd="0" presId="urn:microsoft.com/office/officeart/2005/8/layout/pyramid3"/>
    <dgm:cxn modelId="{89FB59F3-D1B4-4DCC-99A4-49C7279689B4}" type="presParOf" srcId="{ABE9CC33-42EC-47E6-89DE-9A6BAD613B93}" destId="{D0A41145-4ED0-41EF-B8B8-4D2B344C9FEF}" srcOrd="1" destOrd="0" presId="urn:microsoft.com/office/officeart/2005/8/layout/pyramid3"/>
    <dgm:cxn modelId="{B1250603-9E76-42B3-A16A-E936B1066A7B}" type="presParOf" srcId="{42BFC6FA-4CD0-49A1-B40D-A186678929BE}" destId="{8E7F88BE-50D2-45E0-A993-222E6EB1001E}" srcOrd="3" destOrd="0" presId="urn:microsoft.com/office/officeart/2005/8/layout/pyramid3"/>
    <dgm:cxn modelId="{E36DDCA1-5B6D-4ED0-9DCF-0569715C5E08}" type="presParOf" srcId="{8E7F88BE-50D2-45E0-A993-222E6EB1001E}" destId="{08222C72-5EC9-4664-8AAA-C76A89AE4EE7}" srcOrd="0" destOrd="0" presId="urn:microsoft.com/office/officeart/2005/8/layout/pyramid3"/>
    <dgm:cxn modelId="{469A6B4D-1853-4619-9B91-FB457FA75EE3}" type="presParOf" srcId="{8E7F88BE-50D2-45E0-A993-222E6EB1001E}" destId="{B02654CE-2C38-4C0F-987E-A5D305060DE7}" srcOrd="1" destOrd="0" presId="urn:microsoft.com/office/officeart/2005/8/layout/pyramid3"/>
    <dgm:cxn modelId="{9563DE97-5981-4EC6-AD54-9E77752EF1BA}" type="presParOf" srcId="{42BFC6FA-4CD0-49A1-B40D-A186678929BE}" destId="{DFE732DF-D473-482A-BB4F-11D95042BB67}" srcOrd="4" destOrd="0" presId="urn:microsoft.com/office/officeart/2005/8/layout/pyramid3"/>
    <dgm:cxn modelId="{A949405A-E94E-4332-A737-06171CAEEC4A}" type="presParOf" srcId="{DFE732DF-D473-482A-BB4F-11D95042BB67}" destId="{0B92AED3-2592-4EA3-86EF-80A9BDD78595}" srcOrd="0" destOrd="0" presId="urn:microsoft.com/office/officeart/2005/8/layout/pyramid3"/>
    <dgm:cxn modelId="{BFE216A5-7959-4079-8034-130DC6285E38}" type="presParOf" srcId="{DFE732DF-D473-482A-BB4F-11D95042BB67}" destId="{8C8B8DF6-0C9D-4EFB-8ADF-B3A815E6ABC1}" srcOrd="1" destOrd="0" presId="urn:microsoft.com/office/officeart/2005/8/layout/pyramid3"/>
    <dgm:cxn modelId="{05158D1B-EF67-41AE-8A30-B1B8B55C2488}" type="presParOf" srcId="{42BFC6FA-4CD0-49A1-B40D-A186678929BE}" destId="{354E45E2-F384-4CA0-949B-3E8C5C1897D4}" srcOrd="5" destOrd="0" presId="urn:microsoft.com/office/officeart/2005/8/layout/pyramid3"/>
    <dgm:cxn modelId="{01D7567E-1F19-4721-A538-2E88ECA4E927}" type="presParOf" srcId="{354E45E2-F384-4CA0-949B-3E8C5C1897D4}" destId="{3F04BFBA-D796-485C-BFA9-BA0E547B8988}" srcOrd="0" destOrd="0" presId="urn:microsoft.com/office/officeart/2005/8/layout/pyramid3"/>
    <dgm:cxn modelId="{DA4A6E5D-597A-4963-A105-ACEA2CDC6C22}" type="presParOf" srcId="{354E45E2-F384-4CA0-949B-3E8C5C1897D4}" destId="{F93328C4-C2CE-4974-9181-B8EAA6AA2CE9}"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B435D-938B-44D9-9462-C41F86FFF6F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583A223-B1D7-4E14-A652-8AB36944B7C9}">
      <dgm:prSet/>
      <dgm:spPr/>
      <dgm:t>
        <a:bodyPr/>
        <a:lstStyle/>
        <a:p>
          <a:pPr algn="l" rtl="0">
            <a:lnSpc>
              <a:spcPct val="90000"/>
            </a:lnSpc>
          </a:pPr>
          <a:r>
            <a:rPr lang="en-US" sz="3100">
              <a:solidFill>
                <a:srgbClr val="FFFFFF"/>
              </a:solidFill>
              <a:latin typeface="Aptos"/>
              <a:ea typeface="+mn-ea"/>
              <a:cs typeface="+mn-cs"/>
            </a:rPr>
            <a:t>"General Service Conference" starts, linking Trustees of the Alcoholic Foundation...</a:t>
          </a:r>
        </a:p>
      </dgm:t>
    </dgm:pt>
    <dgm:pt modelId="{7BD6424C-514D-4D20-BE67-0D20B5927D99}" type="parTrans" cxnId="{6CCB523F-37F1-4955-A6BB-727FAAEEC45A}">
      <dgm:prSet/>
      <dgm:spPr/>
      <dgm:t>
        <a:bodyPr/>
        <a:lstStyle/>
        <a:p>
          <a:endParaRPr lang="en-US"/>
        </a:p>
      </dgm:t>
    </dgm:pt>
    <dgm:pt modelId="{D38E28BA-E991-47AA-99F7-58F439146485}" type="sibTrans" cxnId="{6CCB523F-37F1-4955-A6BB-727FAAEEC45A}">
      <dgm:prSet/>
      <dgm:spPr/>
      <dgm:t>
        <a:bodyPr/>
        <a:lstStyle/>
        <a:p>
          <a:endParaRPr lang="en-US"/>
        </a:p>
      </dgm:t>
    </dgm:pt>
    <dgm:pt modelId="{D36C3200-8B48-45C2-B8F1-7602CE8F200E}">
      <dgm:prSet/>
      <dgm:spPr/>
      <dgm:t>
        <a:bodyPr/>
        <a:lstStyle/>
        <a:p>
          <a:pPr algn="l">
            <a:lnSpc>
              <a:spcPct val="90000"/>
            </a:lnSpc>
          </a:pPr>
          <a:r>
            <a:rPr lang="en-US" sz="3100">
              <a:solidFill>
                <a:srgbClr val="FFFFFF"/>
              </a:solidFill>
              <a:latin typeface="Aptos" panose="020B0004020202020204"/>
              <a:ea typeface="+mn-ea"/>
              <a:cs typeface="+mn-cs"/>
            </a:rPr>
            <a:t>THIS  WORKS, and is adopted in 1954.</a:t>
          </a:r>
        </a:p>
      </dgm:t>
    </dgm:pt>
    <dgm:pt modelId="{0D45A09F-A602-4650-A954-DAE0D8C25121}" type="parTrans" cxnId="{81DCD4AC-AE3E-49D7-8D84-76C92859F297}">
      <dgm:prSet/>
      <dgm:spPr/>
      <dgm:t>
        <a:bodyPr/>
        <a:lstStyle/>
        <a:p>
          <a:endParaRPr lang="en-US"/>
        </a:p>
      </dgm:t>
    </dgm:pt>
    <dgm:pt modelId="{1F198ABF-B4FA-46DE-ACEA-0CA4C456FAE2}" type="sibTrans" cxnId="{81DCD4AC-AE3E-49D7-8D84-76C92859F297}">
      <dgm:prSet/>
      <dgm:spPr/>
      <dgm:t>
        <a:bodyPr/>
        <a:lstStyle/>
        <a:p>
          <a:endParaRPr lang="en-US"/>
        </a:p>
      </dgm:t>
    </dgm:pt>
    <dgm:pt modelId="{BDE4253E-DAA5-4A9C-9AC4-5C68F568854B}">
      <dgm:prSet phldr="0"/>
      <dgm:spPr/>
      <dgm:t>
        <a:bodyPr/>
        <a:lstStyle/>
        <a:p>
          <a:pPr algn="l" rtl="0">
            <a:lnSpc>
              <a:spcPct val="90000"/>
            </a:lnSpc>
          </a:pPr>
          <a:r>
            <a:rPr lang="en-US" sz="3100">
              <a:solidFill>
                <a:srgbClr val="FFFFFF"/>
              </a:solidFill>
              <a:latin typeface="Aptos"/>
              <a:ea typeface="+mn-ea"/>
              <a:cs typeface="+mn-cs"/>
            </a:rPr>
            <a:t> …with entire FELLOWSHIP.</a:t>
          </a:r>
        </a:p>
      </dgm:t>
    </dgm:pt>
    <dgm:pt modelId="{E11BD4EC-7DA9-4245-93D5-295E517CF158}" type="parTrans" cxnId="{5E4D6E88-17EE-4BED-9513-C2A9AEDF23EF}">
      <dgm:prSet/>
      <dgm:spPr/>
    </dgm:pt>
    <dgm:pt modelId="{844D442E-CB44-462A-AD7A-031F7A73BAC4}" type="sibTrans" cxnId="{5E4D6E88-17EE-4BED-9513-C2A9AEDF23EF}">
      <dgm:prSet/>
      <dgm:spPr/>
    </dgm:pt>
    <dgm:pt modelId="{74BB7C4B-7524-4654-857D-ACD72C1A574C}" type="pres">
      <dgm:prSet presAssocID="{457B435D-938B-44D9-9462-C41F86FFF6F8}" presName="linear" presStyleCnt="0">
        <dgm:presLayoutVars>
          <dgm:animLvl val="lvl"/>
          <dgm:resizeHandles val="exact"/>
        </dgm:presLayoutVars>
      </dgm:prSet>
      <dgm:spPr/>
    </dgm:pt>
    <dgm:pt modelId="{CED986F5-7A72-4AEF-9DF9-02F360BE3A29}" type="pres">
      <dgm:prSet presAssocID="{9583A223-B1D7-4E14-A652-8AB36944B7C9}" presName="parentText" presStyleLbl="node1" presStyleIdx="0" presStyleCnt="3">
        <dgm:presLayoutVars>
          <dgm:chMax val="0"/>
          <dgm:bulletEnabled val="1"/>
        </dgm:presLayoutVars>
      </dgm:prSet>
      <dgm:spPr/>
    </dgm:pt>
    <dgm:pt modelId="{50BDF78F-2E8A-48DB-95C8-F1E76F9B223E}" type="pres">
      <dgm:prSet presAssocID="{D38E28BA-E991-47AA-99F7-58F439146485}" presName="spacer" presStyleCnt="0"/>
      <dgm:spPr/>
    </dgm:pt>
    <dgm:pt modelId="{735C4654-F666-4ADF-A6E9-3DF4A1CD6409}" type="pres">
      <dgm:prSet presAssocID="{BDE4253E-DAA5-4A9C-9AC4-5C68F568854B}" presName="parentText" presStyleLbl="node1" presStyleIdx="1" presStyleCnt="3">
        <dgm:presLayoutVars>
          <dgm:chMax val="0"/>
          <dgm:bulletEnabled val="1"/>
        </dgm:presLayoutVars>
      </dgm:prSet>
      <dgm:spPr/>
    </dgm:pt>
    <dgm:pt modelId="{0E3F2A99-EB2F-4619-8E9E-7D1FB77F07FC}" type="pres">
      <dgm:prSet presAssocID="{844D442E-CB44-462A-AD7A-031F7A73BAC4}" presName="spacer" presStyleCnt="0"/>
      <dgm:spPr/>
    </dgm:pt>
    <dgm:pt modelId="{93E06815-50FF-43BF-A52B-925EAFAAA77F}" type="pres">
      <dgm:prSet presAssocID="{D36C3200-8B48-45C2-B8F1-7602CE8F200E}" presName="parentText" presStyleLbl="node1" presStyleIdx="2" presStyleCnt="3">
        <dgm:presLayoutVars>
          <dgm:chMax val="0"/>
          <dgm:bulletEnabled val="1"/>
        </dgm:presLayoutVars>
      </dgm:prSet>
      <dgm:spPr/>
    </dgm:pt>
  </dgm:ptLst>
  <dgm:cxnLst>
    <dgm:cxn modelId="{E93A0619-13B3-4CDB-93B8-64ACEB0A23D8}" type="presOf" srcId="{457B435D-938B-44D9-9462-C41F86FFF6F8}" destId="{74BB7C4B-7524-4654-857D-ACD72C1A574C}" srcOrd="0" destOrd="0" presId="urn:microsoft.com/office/officeart/2005/8/layout/vList2"/>
    <dgm:cxn modelId="{34AEAF1E-4EBB-4C51-9BBF-340D6584EEDA}" type="presOf" srcId="{9583A223-B1D7-4E14-A652-8AB36944B7C9}" destId="{CED986F5-7A72-4AEF-9DF9-02F360BE3A29}" srcOrd="0" destOrd="0" presId="urn:microsoft.com/office/officeart/2005/8/layout/vList2"/>
    <dgm:cxn modelId="{6CCB523F-37F1-4955-A6BB-727FAAEEC45A}" srcId="{457B435D-938B-44D9-9462-C41F86FFF6F8}" destId="{9583A223-B1D7-4E14-A652-8AB36944B7C9}" srcOrd="0" destOrd="0" parTransId="{7BD6424C-514D-4D20-BE67-0D20B5927D99}" sibTransId="{D38E28BA-E991-47AA-99F7-58F439146485}"/>
    <dgm:cxn modelId="{39924155-E5E3-4ED5-A9A1-44AA267BB60E}" type="presOf" srcId="{D36C3200-8B48-45C2-B8F1-7602CE8F200E}" destId="{93E06815-50FF-43BF-A52B-925EAFAAA77F}" srcOrd="0" destOrd="0" presId="urn:microsoft.com/office/officeart/2005/8/layout/vList2"/>
    <dgm:cxn modelId="{5E4D6E88-17EE-4BED-9513-C2A9AEDF23EF}" srcId="{457B435D-938B-44D9-9462-C41F86FFF6F8}" destId="{BDE4253E-DAA5-4A9C-9AC4-5C68F568854B}" srcOrd="1" destOrd="0" parTransId="{E11BD4EC-7DA9-4245-93D5-295E517CF158}" sibTransId="{844D442E-CB44-462A-AD7A-031F7A73BAC4}"/>
    <dgm:cxn modelId="{3D5EA995-9DD8-49DF-BD4A-94B427A341E5}" type="presOf" srcId="{BDE4253E-DAA5-4A9C-9AC4-5C68F568854B}" destId="{735C4654-F666-4ADF-A6E9-3DF4A1CD6409}" srcOrd="0" destOrd="0" presId="urn:microsoft.com/office/officeart/2005/8/layout/vList2"/>
    <dgm:cxn modelId="{81DCD4AC-AE3E-49D7-8D84-76C92859F297}" srcId="{457B435D-938B-44D9-9462-C41F86FFF6F8}" destId="{D36C3200-8B48-45C2-B8F1-7602CE8F200E}" srcOrd="2" destOrd="0" parTransId="{0D45A09F-A602-4650-A954-DAE0D8C25121}" sibTransId="{1F198ABF-B4FA-46DE-ACEA-0CA4C456FAE2}"/>
    <dgm:cxn modelId="{50562D3A-1C3B-4239-AB20-43D1EEA9E073}" type="presParOf" srcId="{74BB7C4B-7524-4654-857D-ACD72C1A574C}" destId="{CED986F5-7A72-4AEF-9DF9-02F360BE3A29}" srcOrd="0" destOrd="0" presId="urn:microsoft.com/office/officeart/2005/8/layout/vList2"/>
    <dgm:cxn modelId="{ECEF9D18-BEC3-445B-AC2D-4730E9C761F0}" type="presParOf" srcId="{74BB7C4B-7524-4654-857D-ACD72C1A574C}" destId="{50BDF78F-2E8A-48DB-95C8-F1E76F9B223E}" srcOrd="1" destOrd="0" presId="urn:microsoft.com/office/officeart/2005/8/layout/vList2"/>
    <dgm:cxn modelId="{63D786DE-A765-4098-B024-281CF076A3B4}" type="presParOf" srcId="{74BB7C4B-7524-4654-857D-ACD72C1A574C}" destId="{735C4654-F666-4ADF-A6E9-3DF4A1CD6409}" srcOrd="2" destOrd="0" presId="urn:microsoft.com/office/officeart/2005/8/layout/vList2"/>
    <dgm:cxn modelId="{344ECDB2-74C5-4690-8814-51B16194E7FE}" type="presParOf" srcId="{74BB7C4B-7524-4654-857D-ACD72C1A574C}" destId="{0E3F2A99-EB2F-4619-8E9E-7D1FB77F07FC}" srcOrd="3" destOrd="0" presId="urn:microsoft.com/office/officeart/2005/8/layout/vList2"/>
    <dgm:cxn modelId="{D083882A-2223-427B-8972-A43E7348A481}" type="presParOf" srcId="{74BB7C4B-7524-4654-857D-ACD72C1A574C}" destId="{93E06815-50FF-43BF-A52B-925EAFAAA77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B17F40-217F-43CA-92D6-EEA0BC899120}" type="doc">
      <dgm:prSet loTypeId="urn:microsoft.com/office/officeart/2005/8/layout/vList5" loCatId="list" qsTypeId="urn:microsoft.com/office/officeart/2005/8/quickstyle/simple4" qsCatId="simple" csTypeId="urn:microsoft.com/office/officeart/2005/8/colors/colorful5" csCatId="colorful"/>
      <dgm:spPr/>
      <dgm:t>
        <a:bodyPr/>
        <a:lstStyle/>
        <a:p>
          <a:endParaRPr lang="en-US"/>
        </a:p>
      </dgm:t>
    </dgm:pt>
    <dgm:pt modelId="{ACAA7E3E-85FA-476F-83D8-623574764CD5}">
      <dgm:prSet custT="1"/>
      <dgm:spPr/>
      <dgm:t>
        <a:bodyPr/>
        <a:lstStyle/>
        <a:p>
          <a:r>
            <a:rPr lang="en-US" sz="2400" b="1"/>
            <a:t>Co-operatively!</a:t>
          </a:r>
        </a:p>
      </dgm:t>
    </dgm:pt>
    <dgm:pt modelId="{BF858967-FF47-47A6-99AA-0C4B8A78F2B5}" type="parTrans" cxnId="{D8DC6A31-F9DD-4982-BDE4-C488CEBADD9A}">
      <dgm:prSet/>
      <dgm:spPr/>
      <dgm:t>
        <a:bodyPr/>
        <a:lstStyle/>
        <a:p>
          <a:endParaRPr lang="en-US"/>
        </a:p>
      </dgm:t>
    </dgm:pt>
    <dgm:pt modelId="{B32214C3-9BF8-4509-AA2B-CBEB1D01363C}" type="sibTrans" cxnId="{D8DC6A31-F9DD-4982-BDE4-C488CEBADD9A}">
      <dgm:prSet/>
      <dgm:spPr/>
      <dgm:t>
        <a:bodyPr/>
        <a:lstStyle/>
        <a:p>
          <a:endParaRPr lang="en-US"/>
        </a:p>
      </dgm:t>
    </dgm:pt>
    <dgm:pt modelId="{ACF0844F-F951-48BE-98C1-0E19E3D3D249}">
      <dgm:prSet/>
      <dgm:spPr/>
      <dgm:t>
        <a:bodyPr/>
        <a:lstStyle/>
        <a:p>
          <a:r>
            <a:rPr lang="en-US" sz="2400" b="1"/>
            <a:t>Delegate receives the final agenda items and loads of background material</a:t>
          </a:r>
        </a:p>
      </dgm:t>
    </dgm:pt>
    <dgm:pt modelId="{9BD31E8E-460F-4CEA-8401-8C6843AEEFA2}" type="parTrans" cxnId="{53CC8736-93A4-41CE-B8A1-B5AE252FBC8F}">
      <dgm:prSet/>
      <dgm:spPr/>
      <dgm:t>
        <a:bodyPr/>
        <a:lstStyle/>
        <a:p>
          <a:endParaRPr lang="en-US"/>
        </a:p>
      </dgm:t>
    </dgm:pt>
    <dgm:pt modelId="{A7F4B369-F137-4CA6-96C6-762C0C418CB7}" type="sibTrans" cxnId="{53CC8736-93A4-41CE-B8A1-B5AE252FBC8F}">
      <dgm:prSet/>
      <dgm:spPr/>
      <dgm:t>
        <a:bodyPr/>
        <a:lstStyle/>
        <a:p>
          <a:endParaRPr lang="en-US"/>
        </a:p>
      </dgm:t>
    </dgm:pt>
    <dgm:pt modelId="{8262F3A9-97B7-4974-8B01-61829610E9D2}">
      <dgm:prSet/>
      <dgm:spPr/>
      <dgm:t>
        <a:bodyPr/>
        <a:lstStyle/>
        <a:p>
          <a:r>
            <a:rPr lang="en-US" sz="2400" b="1"/>
            <a:t>Calls upon area members (committee chairs, area officers, past delegates) to summarize this large amount of material in a way that is easy to pass on to all members</a:t>
          </a:r>
        </a:p>
      </dgm:t>
    </dgm:pt>
    <dgm:pt modelId="{FB1B0767-A599-4B4D-A85E-D3F3E9DA99EA}" type="parTrans" cxnId="{DF724CC6-670D-4500-AE5D-4EFF6EE86772}">
      <dgm:prSet/>
      <dgm:spPr/>
      <dgm:t>
        <a:bodyPr/>
        <a:lstStyle/>
        <a:p>
          <a:endParaRPr lang="en-US"/>
        </a:p>
      </dgm:t>
    </dgm:pt>
    <dgm:pt modelId="{D5F2B6CA-6375-44E5-ACEF-663EEF582663}" type="sibTrans" cxnId="{DF724CC6-670D-4500-AE5D-4EFF6EE86772}">
      <dgm:prSet/>
      <dgm:spPr/>
      <dgm:t>
        <a:bodyPr/>
        <a:lstStyle/>
        <a:p>
          <a:endParaRPr lang="en-US"/>
        </a:p>
      </dgm:t>
    </dgm:pt>
    <dgm:pt modelId="{0DB2A07B-72F4-47C5-A1B7-95ABFAEEF98B}">
      <dgm:prSet/>
      <dgm:spPr/>
      <dgm:t>
        <a:bodyPr/>
        <a:lstStyle/>
        <a:p>
          <a:r>
            <a:rPr lang="en-US" sz="2400" b="1"/>
            <a:t>DCMs bring this to Districts, GSRs bring it to groups, discussions are held, ideas are circulated.</a:t>
          </a:r>
        </a:p>
      </dgm:t>
    </dgm:pt>
    <dgm:pt modelId="{60E884B5-7028-466F-9EFE-39658B31D69F}" type="parTrans" cxnId="{D13F4244-3101-4F37-A113-E21AB80F4AD4}">
      <dgm:prSet/>
      <dgm:spPr/>
      <dgm:t>
        <a:bodyPr/>
        <a:lstStyle/>
        <a:p>
          <a:endParaRPr lang="en-US"/>
        </a:p>
      </dgm:t>
    </dgm:pt>
    <dgm:pt modelId="{4203B082-1630-4446-8119-17B33A9E0C4C}" type="sibTrans" cxnId="{D13F4244-3101-4F37-A113-E21AB80F4AD4}">
      <dgm:prSet/>
      <dgm:spPr/>
      <dgm:t>
        <a:bodyPr/>
        <a:lstStyle/>
        <a:p>
          <a:endParaRPr lang="en-US"/>
        </a:p>
      </dgm:t>
    </dgm:pt>
    <dgm:pt modelId="{9E453597-D1EF-4791-8A3D-A5BD85FCFC63}" type="pres">
      <dgm:prSet presAssocID="{C3B17F40-217F-43CA-92D6-EEA0BC899120}" presName="Name0" presStyleCnt="0">
        <dgm:presLayoutVars>
          <dgm:dir/>
          <dgm:animLvl val="lvl"/>
          <dgm:resizeHandles val="exact"/>
        </dgm:presLayoutVars>
      </dgm:prSet>
      <dgm:spPr/>
    </dgm:pt>
    <dgm:pt modelId="{0952A4A8-BE60-4273-9739-3E6F2E29DA1E}" type="pres">
      <dgm:prSet presAssocID="{ACAA7E3E-85FA-476F-83D8-623574764CD5}" presName="linNode" presStyleCnt="0"/>
      <dgm:spPr/>
    </dgm:pt>
    <dgm:pt modelId="{816F17C1-5684-4CF0-892A-2B6832C808AF}" type="pres">
      <dgm:prSet presAssocID="{ACAA7E3E-85FA-476F-83D8-623574764CD5}" presName="parentText" presStyleLbl="node1" presStyleIdx="0" presStyleCnt="4">
        <dgm:presLayoutVars>
          <dgm:chMax val="1"/>
          <dgm:bulletEnabled val="1"/>
        </dgm:presLayoutVars>
      </dgm:prSet>
      <dgm:spPr/>
    </dgm:pt>
    <dgm:pt modelId="{9C6C53A1-FD9D-4790-B077-B6020C9AEC47}" type="pres">
      <dgm:prSet presAssocID="{B32214C3-9BF8-4509-AA2B-CBEB1D01363C}" presName="sp" presStyleCnt="0"/>
      <dgm:spPr/>
    </dgm:pt>
    <dgm:pt modelId="{F4DD8FE5-75B2-4071-8074-F5B0804A7429}" type="pres">
      <dgm:prSet presAssocID="{ACF0844F-F951-48BE-98C1-0E19E3D3D249}" presName="linNode" presStyleCnt="0"/>
      <dgm:spPr/>
    </dgm:pt>
    <dgm:pt modelId="{B323F934-7B78-4B82-A3EB-3A7121DB8127}" type="pres">
      <dgm:prSet presAssocID="{ACF0844F-F951-48BE-98C1-0E19E3D3D249}" presName="parentText" presStyleLbl="node1" presStyleIdx="1" presStyleCnt="4">
        <dgm:presLayoutVars>
          <dgm:chMax val="1"/>
          <dgm:bulletEnabled val="1"/>
        </dgm:presLayoutVars>
      </dgm:prSet>
      <dgm:spPr/>
    </dgm:pt>
    <dgm:pt modelId="{E38D79C1-880E-4F37-AEA5-47CB6F7517BE}" type="pres">
      <dgm:prSet presAssocID="{A7F4B369-F137-4CA6-96C6-762C0C418CB7}" presName="sp" presStyleCnt="0"/>
      <dgm:spPr/>
    </dgm:pt>
    <dgm:pt modelId="{BFAA5BB6-5129-4CB0-97AD-F592A8E956D8}" type="pres">
      <dgm:prSet presAssocID="{8262F3A9-97B7-4974-8B01-61829610E9D2}" presName="linNode" presStyleCnt="0"/>
      <dgm:spPr/>
    </dgm:pt>
    <dgm:pt modelId="{2988BFF4-45F0-4169-8B43-F752FB377C0F}" type="pres">
      <dgm:prSet presAssocID="{8262F3A9-97B7-4974-8B01-61829610E9D2}" presName="parentText" presStyleLbl="node1" presStyleIdx="2" presStyleCnt="4">
        <dgm:presLayoutVars>
          <dgm:chMax val="1"/>
          <dgm:bulletEnabled val="1"/>
        </dgm:presLayoutVars>
      </dgm:prSet>
      <dgm:spPr/>
    </dgm:pt>
    <dgm:pt modelId="{599D4ADE-C99D-4220-9554-17F874A56AA3}" type="pres">
      <dgm:prSet presAssocID="{D5F2B6CA-6375-44E5-ACEF-663EEF582663}" presName="sp" presStyleCnt="0"/>
      <dgm:spPr/>
    </dgm:pt>
    <dgm:pt modelId="{53B9D806-4C03-401A-8BDC-1CEFBE9088B4}" type="pres">
      <dgm:prSet presAssocID="{0DB2A07B-72F4-47C5-A1B7-95ABFAEEF98B}" presName="linNode" presStyleCnt="0"/>
      <dgm:spPr/>
    </dgm:pt>
    <dgm:pt modelId="{788EBA7C-77F7-42EE-82F7-B9575E44C1E8}" type="pres">
      <dgm:prSet presAssocID="{0DB2A07B-72F4-47C5-A1B7-95ABFAEEF98B}" presName="parentText" presStyleLbl="node1" presStyleIdx="3" presStyleCnt="4">
        <dgm:presLayoutVars>
          <dgm:chMax val="1"/>
          <dgm:bulletEnabled val="1"/>
        </dgm:presLayoutVars>
      </dgm:prSet>
      <dgm:spPr/>
    </dgm:pt>
  </dgm:ptLst>
  <dgm:cxnLst>
    <dgm:cxn modelId="{27A91617-6ECE-47D2-9CB8-0FE8260D4B91}" type="presOf" srcId="{ACF0844F-F951-48BE-98C1-0E19E3D3D249}" destId="{B323F934-7B78-4B82-A3EB-3A7121DB8127}" srcOrd="0" destOrd="0" presId="urn:microsoft.com/office/officeart/2005/8/layout/vList5"/>
    <dgm:cxn modelId="{89A86A1E-77D5-4280-B839-784630834D9C}" type="presOf" srcId="{ACAA7E3E-85FA-476F-83D8-623574764CD5}" destId="{816F17C1-5684-4CF0-892A-2B6832C808AF}" srcOrd="0" destOrd="0" presId="urn:microsoft.com/office/officeart/2005/8/layout/vList5"/>
    <dgm:cxn modelId="{D8DC6A31-F9DD-4982-BDE4-C488CEBADD9A}" srcId="{C3B17F40-217F-43CA-92D6-EEA0BC899120}" destId="{ACAA7E3E-85FA-476F-83D8-623574764CD5}" srcOrd="0" destOrd="0" parTransId="{BF858967-FF47-47A6-99AA-0C4B8A78F2B5}" sibTransId="{B32214C3-9BF8-4509-AA2B-CBEB1D01363C}"/>
    <dgm:cxn modelId="{53CC8736-93A4-41CE-B8A1-B5AE252FBC8F}" srcId="{C3B17F40-217F-43CA-92D6-EEA0BC899120}" destId="{ACF0844F-F951-48BE-98C1-0E19E3D3D249}" srcOrd="1" destOrd="0" parTransId="{9BD31E8E-460F-4CEA-8401-8C6843AEEFA2}" sibTransId="{A7F4B369-F137-4CA6-96C6-762C0C418CB7}"/>
    <dgm:cxn modelId="{D13F4244-3101-4F37-A113-E21AB80F4AD4}" srcId="{C3B17F40-217F-43CA-92D6-EEA0BC899120}" destId="{0DB2A07B-72F4-47C5-A1B7-95ABFAEEF98B}" srcOrd="3" destOrd="0" parTransId="{60E884B5-7028-466F-9EFE-39658B31D69F}" sibTransId="{4203B082-1630-4446-8119-17B33A9E0C4C}"/>
    <dgm:cxn modelId="{F3AD1947-81EA-4F1D-B719-BA55E4E29475}" type="presOf" srcId="{C3B17F40-217F-43CA-92D6-EEA0BC899120}" destId="{9E453597-D1EF-4791-8A3D-A5BD85FCFC63}" srcOrd="0" destOrd="0" presId="urn:microsoft.com/office/officeart/2005/8/layout/vList5"/>
    <dgm:cxn modelId="{326B67AD-26E9-4859-AD2E-7B2A78227BED}" type="presOf" srcId="{8262F3A9-97B7-4974-8B01-61829610E9D2}" destId="{2988BFF4-45F0-4169-8B43-F752FB377C0F}" srcOrd="0" destOrd="0" presId="urn:microsoft.com/office/officeart/2005/8/layout/vList5"/>
    <dgm:cxn modelId="{DF724CC6-670D-4500-AE5D-4EFF6EE86772}" srcId="{C3B17F40-217F-43CA-92D6-EEA0BC899120}" destId="{8262F3A9-97B7-4974-8B01-61829610E9D2}" srcOrd="2" destOrd="0" parTransId="{FB1B0767-A599-4B4D-A85E-D3F3E9DA99EA}" sibTransId="{D5F2B6CA-6375-44E5-ACEF-663EEF582663}"/>
    <dgm:cxn modelId="{30501DCF-24C7-45B5-916A-A836FBACD553}" type="presOf" srcId="{0DB2A07B-72F4-47C5-A1B7-95ABFAEEF98B}" destId="{788EBA7C-77F7-42EE-82F7-B9575E44C1E8}" srcOrd="0" destOrd="0" presId="urn:microsoft.com/office/officeart/2005/8/layout/vList5"/>
    <dgm:cxn modelId="{FD740252-4D71-4CE9-9E88-C21289FBC8AC}" type="presParOf" srcId="{9E453597-D1EF-4791-8A3D-A5BD85FCFC63}" destId="{0952A4A8-BE60-4273-9739-3E6F2E29DA1E}" srcOrd="0" destOrd="0" presId="urn:microsoft.com/office/officeart/2005/8/layout/vList5"/>
    <dgm:cxn modelId="{8DEDF667-C3AD-4F7D-90F7-1E0F4FAADDA3}" type="presParOf" srcId="{0952A4A8-BE60-4273-9739-3E6F2E29DA1E}" destId="{816F17C1-5684-4CF0-892A-2B6832C808AF}" srcOrd="0" destOrd="0" presId="urn:microsoft.com/office/officeart/2005/8/layout/vList5"/>
    <dgm:cxn modelId="{69DCF07A-CCED-4295-B888-72D7815368DD}" type="presParOf" srcId="{9E453597-D1EF-4791-8A3D-A5BD85FCFC63}" destId="{9C6C53A1-FD9D-4790-B077-B6020C9AEC47}" srcOrd="1" destOrd="0" presId="urn:microsoft.com/office/officeart/2005/8/layout/vList5"/>
    <dgm:cxn modelId="{6E782769-8F81-44CC-96E8-850A3FBFDC90}" type="presParOf" srcId="{9E453597-D1EF-4791-8A3D-A5BD85FCFC63}" destId="{F4DD8FE5-75B2-4071-8074-F5B0804A7429}" srcOrd="2" destOrd="0" presId="urn:microsoft.com/office/officeart/2005/8/layout/vList5"/>
    <dgm:cxn modelId="{01332065-8ED5-400E-806A-646B16A90BA8}" type="presParOf" srcId="{F4DD8FE5-75B2-4071-8074-F5B0804A7429}" destId="{B323F934-7B78-4B82-A3EB-3A7121DB8127}" srcOrd="0" destOrd="0" presId="urn:microsoft.com/office/officeart/2005/8/layout/vList5"/>
    <dgm:cxn modelId="{973BDBF0-7CC6-438C-AA50-B09AC2B33EC6}" type="presParOf" srcId="{9E453597-D1EF-4791-8A3D-A5BD85FCFC63}" destId="{E38D79C1-880E-4F37-AEA5-47CB6F7517BE}" srcOrd="3" destOrd="0" presId="urn:microsoft.com/office/officeart/2005/8/layout/vList5"/>
    <dgm:cxn modelId="{89F573B0-9C85-470D-9766-421C3CCB6319}" type="presParOf" srcId="{9E453597-D1EF-4791-8A3D-A5BD85FCFC63}" destId="{BFAA5BB6-5129-4CB0-97AD-F592A8E956D8}" srcOrd="4" destOrd="0" presId="urn:microsoft.com/office/officeart/2005/8/layout/vList5"/>
    <dgm:cxn modelId="{C7655CBB-1D34-463B-A5CE-2251188C9C0E}" type="presParOf" srcId="{BFAA5BB6-5129-4CB0-97AD-F592A8E956D8}" destId="{2988BFF4-45F0-4169-8B43-F752FB377C0F}" srcOrd="0" destOrd="0" presId="urn:microsoft.com/office/officeart/2005/8/layout/vList5"/>
    <dgm:cxn modelId="{CBBDF603-E7F1-4825-B45F-6102051A7607}" type="presParOf" srcId="{9E453597-D1EF-4791-8A3D-A5BD85FCFC63}" destId="{599D4ADE-C99D-4220-9554-17F874A56AA3}" srcOrd="5" destOrd="0" presId="urn:microsoft.com/office/officeart/2005/8/layout/vList5"/>
    <dgm:cxn modelId="{399BA9CC-B344-4997-A757-ABB6C5C39D55}" type="presParOf" srcId="{9E453597-D1EF-4791-8A3D-A5BD85FCFC63}" destId="{53B9D806-4C03-401A-8BDC-1CEFBE9088B4}" srcOrd="6" destOrd="0" presId="urn:microsoft.com/office/officeart/2005/8/layout/vList5"/>
    <dgm:cxn modelId="{436AE158-CA78-4BA9-8B4B-075169D4E40B}" type="presParOf" srcId="{53B9D806-4C03-401A-8BDC-1CEFBE9088B4}" destId="{788EBA7C-77F7-42EE-82F7-B9575E44C1E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94D5C0-A294-4561-82C1-843478795069}" type="doc">
      <dgm:prSet loTypeId="urn:microsoft.com/office/officeart/2005/8/layout/pyramid3" loCatId="pyramid" qsTypeId="urn:microsoft.com/office/officeart/2005/8/quickstyle/simple5" qsCatId="simple" csTypeId="urn:microsoft.com/office/officeart/2005/8/colors/accent2_2" csCatId="accent2" phldr="1"/>
      <dgm:spPr/>
    </dgm:pt>
    <dgm:pt modelId="{D376BFD6-7BC7-4792-8357-ECB61D11661B}">
      <dgm:prSet phldrT="[Text]" phldr="0" custT="1"/>
      <dgm:spPr/>
      <dgm:t>
        <a:bodyPr/>
        <a:lstStyle/>
        <a:p>
          <a:pPr rtl="0"/>
          <a:r>
            <a:rPr lang="en-US" sz="2400">
              <a:latin typeface="Aptos Display" panose="020F0302020204030204"/>
            </a:rPr>
            <a:t>AA groups</a:t>
          </a:r>
          <a:endParaRPr lang="en-US" sz="2400"/>
        </a:p>
      </dgm:t>
    </dgm:pt>
    <dgm:pt modelId="{B94FFA5C-F2DE-4502-8CFA-F666EC321B73}" type="parTrans" cxnId="{BD389895-199C-4143-9F97-E46D600E76A2}">
      <dgm:prSet/>
      <dgm:spPr/>
    </dgm:pt>
    <dgm:pt modelId="{47E0F1FA-29B7-4942-999B-DF06C6DE1B6F}" type="sibTrans" cxnId="{BD389895-199C-4143-9F97-E46D600E76A2}">
      <dgm:prSet/>
      <dgm:spPr/>
    </dgm:pt>
    <dgm:pt modelId="{CDDE2647-203A-4FEB-9DD5-855C76DF1F7B}">
      <dgm:prSet phldrT="[Text]" phldr="0"/>
      <dgm:spPr/>
      <dgm:t>
        <a:bodyPr/>
        <a:lstStyle/>
        <a:p>
          <a:pPr rtl="0"/>
          <a:r>
            <a:rPr lang="en-US" sz="2400">
              <a:latin typeface="Aptos Display" panose="020F0302020204030204"/>
            </a:rPr>
            <a:t>Group GSRs</a:t>
          </a:r>
          <a:endParaRPr lang="en-US" sz="2400"/>
        </a:p>
      </dgm:t>
    </dgm:pt>
    <dgm:pt modelId="{D84A7551-4EF4-40D4-B2BB-6335E86B7B7A}" type="parTrans" cxnId="{17A7EED0-24A2-48A4-852B-E04E2903166F}">
      <dgm:prSet/>
      <dgm:spPr/>
    </dgm:pt>
    <dgm:pt modelId="{A4EDDD2D-4514-49C5-942D-51BB0403E7B6}" type="sibTrans" cxnId="{17A7EED0-24A2-48A4-852B-E04E2903166F}">
      <dgm:prSet/>
      <dgm:spPr/>
    </dgm:pt>
    <dgm:pt modelId="{D51A2CE4-48E0-4E95-8EBD-D3F0A42BE173}">
      <dgm:prSet phldrT="[Text]" phldr="0"/>
      <dgm:spPr/>
      <dgm:t>
        <a:bodyPr/>
        <a:lstStyle/>
        <a:p>
          <a:r>
            <a:rPr lang="en-US" sz="2400">
              <a:latin typeface="Aptos Display" panose="020F0302020204030204"/>
            </a:rPr>
            <a:t>Districts</a:t>
          </a:r>
          <a:endParaRPr lang="en-US" sz="2400"/>
        </a:p>
      </dgm:t>
    </dgm:pt>
    <dgm:pt modelId="{51EFA22D-D891-47FE-BC1B-5E140C67512D}" type="parTrans" cxnId="{85F261E4-D5C6-47BD-8A67-0931CEC3E0D0}">
      <dgm:prSet/>
      <dgm:spPr/>
    </dgm:pt>
    <dgm:pt modelId="{71DD96B6-8CAE-4C18-A68A-C23A37A4A3BE}" type="sibTrans" cxnId="{85F261E4-D5C6-47BD-8A67-0931CEC3E0D0}">
      <dgm:prSet/>
      <dgm:spPr/>
    </dgm:pt>
    <dgm:pt modelId="{64DF7E68-AD13-45B4-AA11-0C90E6570CF3}">
      <dgm:prSet phldr="0"/>
      <dgm:spPr/>
      <dgm:t>
        <a:bodyPr/>
        <a:lstStyle/>
        <a:p>
          <a:pPr rtl="0"/>
          <a:r>
            <a:rPr lang="en-US" sz="2400">
              <a:latin typeface="Aptos Display" panose="020F0302020204030204"/>
            </a:rPr>
            <a:t>Area Assemblies</a:t>
          </a:r>
        </a:p>
      </dgm:t>
    </dgm:pt>
    <dgm:pt modelId="{1F51A318-2C9B-4594-B9DB-9F2CC58D722A}" type="parTrans" cxnId="{5B5AFE3F-BE46-431B-AF7B-2789C2C2DD31}">
      <dgm:prSet/>
      <dgm:spPr/>
    </dgm:pt>
    <dgm:pt modelId="{9B1538FC-9881-4BD3-811D-D0F6CF8F434E}" type="sibTrans" cxnId="{5B5AFE3F-BE46-431B-AF7B-2789C2C2DD31}">
      <dgm:prSet/>
      <dgm:spPr/>
    </dgm:pt>
    <dgm:pt modelId="{F96405DE-70BD-4AB3-84F4-21380271EDB4}">
      <dgm:prSet phldr="0"/>
      <dgm:spPr/>
      <dgm:t>
        <a:bodyPr/>
        <a:lstStyle/>
        <a:p>
          <a:pPr rtl="0"/>
          <a:r>
            <a:rPr lang="en-US" sz="2400">
              <a:solidFill>
                <a:srgbClr val="FFFF00"/>
              </a:solidFill>
              <a:latin typeface="Aptos Display" panose="020F0302020204030204"/>
            </a:rPr>
            <a:t>General Service Conference</a:t>
          </a:r>
        </a:p>
      </dgm:t>
    </dgm:pt>
    <dgm:pt modelId="{0909F6E8-BB45-49FB-9C4F-9F2091BBD6FE}" type="parTrans" cxnId="{13CE22E8-A7BE-443D-B86D-ADC44BC9A8E7}">
      <dgm:prSet/>
      <dgm:spPr/>
    </dgm:pt>
    <dgm:pt modelId="{730B6B0E-6F47-44E9-9FCD-4E424CAED368}" type="sibTrans" cxnId="{13CE22E8-A7BE-443D-B86D-ADC44BC9A8E7}">
      <dgm:prSet/>
      <dgm:spPr/>
    </dgm:pt>
    <dgm:pt modelId="{0D7D9452-0A6A-43CB-8209-71CD0CA26969}">
      <dgm:prSet phldr="0"/>
      <dgm:spPr/>
      <dgm:t>
        <a:bodyPr/>
        <a:lstStyle/>
        <a:p>
          <a:pPr rtl="0"/>
          <a:r>
            <a:rPr lang="en-US" sz="2400">
              <a:latin typeface="Aptos Display" panose="020F0302020204030204"/>
            </a:rPr>
            <a:t>General Service Board, AAWS/AA Grapevine</a:t>
          </a:r>
        </a:p>
      </dgm:t>
    </dgm:pt>
    <dgm:pt modelId="{6D8DDC84-53CD-4DDB-B1FF-BD5CD0B7EEB6}" type="parTrans" cxnId="{D5BB5246-6EE6-4401-9A23-FF2B14DCEE39}">
      <dgm:prSet/>
      <dgm:spPr/>
    </dgm:pt>
    <dgm:pt modelId="{D392208D-C641-4729-8DD8-CE1F94B6225D}" type="sibTrans" cxnId="{D5BB5246-6EE6-4401-9A23-FF2B14DCEE39}">
      <dgm:prSet/>
      <dgm:spPr/>
    </dgm:pt>
    <dgm:pt modelId="{42BFC6FA-4CD0-49A1-B40D-A186678929BE}" type="pres">
      <dgm:prSet presAssocID="{AD94D5C0-A294-4561-82C1-843478795069}" presName="Name0" presStyleCnt="0">
        <dgm:presLayoutVars>
          <dgm:dir/>
          <dgm:animLvl val="lvl"/>
          <dgm:resizeHandles val="exact"/>
        </dgm:presLayoutVars>
      </dgm:prSet>
      <dgm:spPr/>
    </dgm:pt>
    <dgm:pt modelId="{C6BC1D30-CF15-4F58-BEC0-A0C3C47BE0D5}" type="pres">
      <dgm:prSet presAssocID="{D376BFD6-7BC7-4792-8357-ECB61D11661B}" presName="Name8" presStyleCnt="0"/>
      <dgm:spPr/>
    </dgm:pt>
    <dgm:pt modelId="{0E5E0990-484B-4A30-A630-F88AAD48535A}" type="pres">
      <dgm:prSet presAssocID="{D376BFD6-7BC7-4792-8357-ECB61D11661B}" presName="level" presStyleLbl="node1" presStyleIdx="0" presStyleCnt="6">
        <dgm:presLayoutVars>
          <dgm:chMax val="1"/>
          <dgm:bulletEnabled val="1"/>
        </dgm:presLayoutVars>
      </dgm:prSet>
      <dgm:spPr/>
    </dgm:pt>
    <dgm:pt modelId="{760BF26E-CA55-4338-9C81-9EAA0D5C2083}" type="pres">
      <dgm:prSet presAssocID="{D376BFD6-7BC7-4792-8357-ECB61D11661B}" presName="levelTx" presStyleLbl="revTx" presStyleIdx="0" presStyleCnt="0">
        <dgm:presLayoutVars>
          <dgm:chMax val="1"/>
          <dgm:bulletEnabled val="1"/>
        </dgm:presLayoutVars>
      </dgm:prSet>
      <dgm:spPr/>
    </dgm:pt>
    <dgm:pt modelId="{42AFD505-297D-4D6E-BAAA-DFF67F4C34E6}" type="pres">
      <dgm:prSet presAssocID="{CDDE2647-203A-4FEB-9DD5-855C76DF1F7B}" presName="Name8" presStyleCnt="0"/>
      <dgm:spPr/>
    </dgm:pt>
    <dgm:pt modelId="{0773A268-C0B7-41D9-AAF1-B712BFE38303}" type="pres">
      <dgm:prSet presAssocID="{CDDE2647-203A-4FEB-9DD5-855C76DF1F7B}" presName="level" presStyleLbl="node1" presStyleIdx="1" presStyleCnt="6">
        <dgm:presLayoutVars>
          <dgm:chMax val="1"/>
          <dgm:bulletEnabled val="1"/>
        </dgm:presLayoutVars>
      </dgm:prSet>
      <dgm:spPr/>
    </dgm:pt>
    <dgm:pt modelId="{0429B881-9CBA-43EA-BC8C-4EFBA10193EC}" type="pres">
      <dgm:prSet presAssocID="{CDDE2647-203A-4FEB-9DD5-855C76DF1F7B}" presName="levelTx" presStyleLbl="revTx" presStyleIdx="0" presStyleCnt="0">
        <dgm:presLayoutVars>
          <dgm:chMax val="1"/>
          <dgm:bulletEnabled val="1"/>
        </dgm:presLayoutVars>
      </dgm:prSet>
      <dgm:spPr/>
    </dgm:pt>
    <dgm:pt modelId="{ABE9CC33-42EC-47E6-89DE-9A6BAD613B93}" type="pres">
      <dgm:prSet presAssocID="{D51A2CE4-48E0-4E95-8EBD-D3F0A42BE173}" presName="Name8" presStyleCnt="0"/>
      <dgm:spPr/>
    </dgm:pt>
    <dgm:pt modelId="{9C6E2D9C-84EA-4329-AA27-E487E76948EA}" type="pres">
      <dgm:prSet presAssocID="{D51A2CE4-48E0-4E95-8EBD-D3F0A42BE173}" presName="level" presStyleLbl="node1" presStyleIdx="2" presStyleCnt="6">
        <dgm:presLayoutVars>
          <dgm:chMax val="1"/>
          <dgm:bulletEnabled val="1"/>
        </dgm:presLayoutVars>
      </dgm:prSet>
      <dgm:spPr/>
    </dgm:pt>
    <dgm:pt modelId="{D0A41145-4ED0-41EF-B8B8-4D2B344C9FEF}" type="pres">
      <dgm:prSet presAssocID="{D51A2CE4-48E0-4E95-8EBD-D3F0A42BE173}" presName="levelTx" presStyleLbl="revTx" presStyleIdx="0" presStyleCnt="0">
        <dgm:presLayoutVars>
          <dgm:chMax val="1"/>
          <dgm:bulletEnabled val="1"/>
        </dgm:presLayoutVars>
      </dgm:prSet>
      <dgm:spPr/>
    </dgm:pt>
    <dgm:pt modelId="{8E7F88BE-50D2-45E0-A993-222E6EB1001E}" type="pres">
      <dgm:prSet presAssocID="{64DF7E68-AD13-45B4-AA11-0C90E6570CF3}" presName="Name8" presStyleCnt="0"/>
      <dgm:spPr/>
    </dgm:pt>
    <dgm:pt modelId="{08222C72-5EC9-4664-8AAA-C76A89AE4EE7}" type="pres">
      <dgm:prSet presAssocID="{64DF7E68-AD13-45B4-AA11-0C90E6570CF3}" presName="level" presStyleLbl="node1" presStyleIdx="3" presStyleCnt="6">
        <dgm:presLayoutVars>
          <dgm:chMax val="1"/>
          <dgm:bulletEnabled val="1"/>
        </dgm:presLayoutVars>
      </dgm:prSet>
      <dgm:spPr/>
    </dgm:pt>
    <dgm:pt modelId="{B02654CE-2C38-4C0F-987E-A5D305060DE7}" type="pres">
      <dgm:prSet presAssocID="{64DF7E68-AD13-45B4-AA11-0C90E6570CF3}" presName="levelTx" presStyleLbl="revTx" presStyleIdx="0" presStyleCnt="0">
        <dgm:presLayoutVars>
          <dgm:chMax val="1"/>
          <dgm:bulletEnabled val="1"/>
        </dgm:presLayoutVars>
      </dgm:prSet>
      <dgm:spPr/>
    </dgm:pt>
    <dgm:pt modelId="{DFE732DF-D473-482A-BB4F-11D95042BB67}" type="pres">
      <dgm:prSet presAssocID="{F96405DE-70BD-4AB3-84F4-21380271EDB4}" presName="Name8" presStyleCnt="0"/>
      <dgm:spPr/>
    </dgm:pt>
    <dgm:pt modelId="{0B92AED3-2592-4EA3-86EF-80A9BDD78595}" type="pres">
      <dgm:prSet presAssocID="{F96405DE-70BD-4AB3-84F4-21380271EDB4}" presName="level" presStyleLbl="node1" presStyleIdx="4" presStyleCnt="6">
        <dgm:presLayoutVars>
          <dgm:chMax val="1"/>
          <dgm:bulletEnabled val="1"/>
        </dgm:presLayoutVars>
      </dgm:prSet>
      <dgm:spPr/>
    </dgm:pt>
    <dgm:pt modelId="{8C8B8DF6-0C9D-4EFB-8ADF-B3A815E6ABC1}" type="pres">
      <dgm:prSet presAssocID="{F96405DE-70BD-4AB3-84F4-21380271EDB4}" presName="levelTx" presStyleLbl="revTx" presStyleIdx="0" presStyleCnt="0">
        <dgm:presLayoutVars>
          <dgm:chMax val="1"/>
          <dgm:bulletEnabled val="1"/>
        </dgm:presLayoutVars>
      </dgm:prSet>
      <dgm:spPr/>
    </dgm:pt>
    <dgm:pt modelId="{354E45E2-F384-4CA0-949B-3E8C5C1897D4}" type="pres">
      <dgm:prSet presAssocID="{0D7D9452-0A6A-43CB-8209-71CD0CA26969}" presName="Name8" presStyleCnt="0"/>
      <dgm:spPr/>
    </dgm:pt>
    <dgm:pt modelId="{3F04BFBA-D796-485C-BFA9-BA0E547B8988}" type="pres">
      <dgm:prSet presAssocID="{0D7D9452-0A6A-43CB-8209-71CD0CA26969}" presName="level" presStyleLbl="node1" presStyleIdx="5" presStyleCnt="6">
        <dgm:presLayoutVars>
          <dgm:chMax val="1"/>
          <dgm:bulletEnabled val="1"/>
        </dgm:presLayoutVars>
      </dgm:prSet>
      <dgm:spPr/>
    </dgm:pt>
    <dgm:pt modelId="{F93328C4-C2CE-4974-9181-B8EAA6AA2CE9}" type="pres">
      <dgm:prSet presAssocID="{0D7D9452-0A6A-43CB-8209-71CD0CA26969}" presName="levelTx" presStyleLbl="revTx" presStyleIdx="0" presStyleCnt="0">
        <dgm:presLayoutVars>
          <dgm:chMax val="1"/>
          <dgm:bulletEnabled val="1"/>
        </dgm:presLayoutVars>
      </dgm:prSet>
      <dgm:spPr/>
    </dgm:pt>
  </dgm:ptLst>
  <dgm:cxnLst>
    <dgm:cxn modelId="{D2491930-93C9-473C-A92B-DAB781BC96BA}" type="presOf" srcId="{D376BFD6-7BC7-4792-8357-ECB61D11661B}" destId="{0E5E0990-484B-4A30-A630-F88AAD48535A}" srcOrd="0" destOrd="0" presId="urn:microsoft.com/office/officeart/2005/8/layout/pyramid3"/>
    <dgm:cxn modelId="{EA039735-AE50-44FD-8DEE-42FC81478CAF}" type="presOf" srcId="{0D7D9452-0A6A-43CB-8209-71CD0CA26969}" destId="{3F04BFBA-D796-485C-BFA9-BA0E547B8988}" srcOrd="0" destOrd="0" presId="urn:microsoft.com/office/officeart/2005/8/layout/pyramid3"/>
    <dgm:cxn modelId="{5B5AFE3F-BE46-431B-AF7B-2789C2C2DD31}" srcId="{AD94D5C0-A294-4561-82C1-843478795069}" destId="{64DF7E68-AD13-45B4-AA11-0C90E6570CF3}" srcOrd="3" destOrd="0" parTransId="{1F51A318-2C9B-4594-B9DB-9F2CC58D722A}" sibTransId="{9B1538FC-9881-4BD3-811D-D0F6CF8F434E}"/>
    <dgm:cxn modelId="{CB918445-AA73-4E41-82A0-11941C4DF691}" type="presOf" srcId="{D376BFD6-7BC7-4792-8357-ECB61D11661B}" destId="{760BF26E-CA55-4338-9C81-9EAA0D5C2083}" srcOrd="1" destOrd="0" presId="urn:microsoft.com/office/officeart/2005/8/layout/pyramid3"/>
    <dgm:cxn modelId="{D5BB5246-6EE6-4401-9A23-FF2B14DCEE39}" srcId="{AD94D5C0-A294-4561-82C1-843478795069}" destId="{0D7D9452-0A6A-43CB-8209-71CD0CA26969}" srcOrd="5" destOrd="0" parTransId="{6D8DDC84-53CD-4DDB-B1FF-BD5CD0B7EEB6}" sibTransId="{D392208D-C641-4729-8DD8-CE1F94B6225D}"/>
    <dgm:cxn modelId="{9AD5206B-AF61-48C4-A50D-024790BE2945}" type="presOf" srcId="{AD94D5C0-A294-4561-82C1-843478795069}" destId="{42BFC6FA-4CD0-49A1-B40D-A186678929BE}" srcOrd="0" destOrd="0" presId="urn:microsoft.com/office/officeart/2005/8/layout/pyramid3"/>
    <dgm:cxn modelId="{CF509A6D-EB0F-44DE-AE69-6DB0F04C9E0F}" type="presOf" srcId="{F96405DE-70BD-4AB3-84F4-21380271EDB4}" destId="{0B92AED3-2592-4EA3-86EF-80A9BDD78595}" srcOrd="0" destOrd="0" presId="urn:microsoft.com/office/officeart/2005/8/layout/pyramid3"/>
    <dgm:cxn modelId="{FA4C6750-F5CF-410B-94BC-004693618B3E}" type="presOf" srcId="{D51A2CE4-48E0-4E95-8EBD-D3F0A42BE173}" destId="{9C6E2D9C-84EA-4329-AA27-E487E76948EA}" srcOrd="0" destOrd="0" presId="urn:microsoft.com/office/officeart/2005/8/layout/pyramid3"/>
    <dgm:cxn modelId="{69F3EC8E-29B0-4D01-B30F-6C9D3898BB01}" type="presOf" srcId="{64DF7E68-AD13-45B4-AA11-0C90E6570CF3}" destId="{08222C72-5EC9-4664-8AAA-C76A89AE4EE7}" srcOrd="0" destOrd="0" presId="urn:microsoft.com/office/officeart/2005/8/layout/pyramid3"/>
    <dgm:cxn modelId="{BD389895-199C-4143-9F97-E46D600E76A2}" srcId="{AD94D5C0-A294-4561-82C1-843478795069}" destId="{D376BFD6-7BC7-4792-8357-ECB61D11661B}" srcOrd="0" destOrd="0" parTransId="{B94FFA5C-F2DE-4502-8CFA-F666EC321B73}" sibTransId="{47E0F1FA-29B7-4942-999B-DF06C6DE1B6F}"/>
    <dgm:cxn modelId="{A35ABABB-E9BB-4CA4-A6E4-501B3ED44EBD}" type="presOf" srcId="{D51A2CE4-48E0-4E95-8EBD-D3F0A42BE173}" destId="{D0A41145-4ED0-41EF-B8B8-4D2B344C9FEF}" srcOrd="1" destOrd="0" presId="urn:microsoft.com/office/officeart/2005/8/layout/pyramid3"/>
    <dgm:cxn modelId="{17A7EED0-24A2-48A4-852B-E04E2903166F}" srcId="{AD94D5C0-A294-4561-82C1-843478795069}" destId="{CDDE2647-203A-4FEB-9DD5-855C76DF1F7B}" srcOrd="1" destOrd="0" parTransId="{D84A7551-4EF4-40D4-B2BB-6335E86B7B7A}" sibTransId="{A4EDDD2D-4514-49C5-942D-51BB0403E7B6}"/>
    <dgm:cxn modelId="{D9EC86D4-23EA-4847-96A4-1EAA49321EC9}" type="presOf" srcId="{CDDE2647-203A-4FEB-9DD5-855C76DF1F7B}" destId="{0429B881-9CBA-43EA-BC8C-4EFBA10193EC}" srcOrd="1" destOrd="0" presId="urn:microsoft.com/office/officeart/2005/8/layout/pyramid3"/>
    <dgm:cxn modelId="{100065DD-B834-48E3-9BD1-786BAC79818A}" type="presOf" srcId="{0D7D9452-0A6A-43CB-8209-71CD0CA26969}" destId="{F93328C4-C2CE-4974-9181-B8EAA6AA2CE9}" srcOrd="1" destOrd="0" presId="urn:microsoft.com/office/officeart/2005/8/layout/pyramid3"/>
    <dgm:cxn modelId="{85F261E4-D5C6-47BD-8A67-0931CEC3E0D0}" srcId="{AD94D5C0-A294-4561-82C1-843478795069}" destId="{D51A2CE4-48E0-4E95-8EBD-D3F0A42BE173}" srcOrd="2" destOrd="0" parTransId="{51EFA22D-D891-47FE-BC1B-5E140C67512D}" sibTransId="{71DD96B6-8CAE-4C18-A68A-C23A37A4A3BE}"/>
    <dgm:cxn modelId="{13CE22E8-A7BE-443D-B86D-ADC44BC9A8E7}" srcId="{AD94D5C0-A294-4561-82C1-843478795069}" destId="{F96405DE-70BD-4AB3-84F4-21380271EDB4}" srcOrd="4" destOrd="0" parTransId="{0909F6E8-BB45-49FB-9C4F-9F2091BBD6FE}" sibTransId="{730B6B0E-6F47-44E9-9FCD-4E424CAED368}"/>
    <dgm:cxn modelId="{FB4D99F7-55D9-485F-9E66-C386CE8913E8}" type="presOf" srcId="{F96405DE-70BD-4AB3-84F4-21380271EDB4}" destId="{8C8B8DF6-0C9D-4EFB-8ADF-B3A815E6ABC1}" srcOrd="1" destOrd="0" presId="urn:microsoft.com/office/officeart/2005/8/layout/pyramid3"/>
    <dgm:cxn modelId="{4DD9D7F9-92C0-4B7A-9815-019399FA607C}" type="presOf" srcId="{CDDE2647-203A-4FEB-9DD5-855C76DF1F7B}" destId="{0773A268-C0B7-41D9-AAF1-B712BFE38303}" srcOrd="0" destOrd="0" presId="urn:microsoft.com/office/officeart/2005/8/layout/pyramid3"/>
    <dgm:cxn modelId="{E708D6FE-4C4F-4868-815D-3A34B44172FA}" type="presOf" srcId="{64DF7E68-AD13-45B4-AA11-0C90E6570CF3}" destId="{B02654CE-2C38-4C0F-987E-A5D305060DE7}" srcOrd="1" destOrd="0" presId="urn:microsoft.com/office/officeart/2005/8/layout/pyramid3"/>
    <dgm:cxn modelId="{69EC2B20-0D24-42AA-A99F-1D99CA5DE2A6}" type="presParOf" srcId="{42BFC6FA-4CD0-49A1-B40D-A186678929BE}" destId="{C6BC1D30-CF15-4F58-BEC0-A0C3C47BE0D5}" srcOrd="0" destOrd="0" presId="urn:microsoft.com/office/officeart/2005/8/layout/pyramid3"/>
    <dgm:cxn modelId="{237B9B1B-FB2A-46D1-9A87-860065ED6785}" type="presParOf" srcId="{C6BC1D30-CF15-4F58-BEC0-A0C3C47BE0D5}" destId="{0E5E0990-484B-4A30-A630-F88AAD48535A}" srcOrd="0" destOrd="0" presId="urn:microsoft.com/office/officeart/2005/8/layout/pyramid3"/>
    <dgm:cxn modelId="{831C6BE9-37E2-44B5-B51C-1A65DC60126C}" type="presParOf" srcId="{C6BC1D30-CF15-4F58-BEC0-A0C3C47BE0D5}" destId="{760BF26E-CA55-4338-9C81-9EAA0D5C2083}" srcOrd="1" destOrd="0" presId="urn:microsoft.com/office/officeart/2005/8/layout/pyramid3"/>
    <dgm:cxn modelId="{40320D70-2C8E-4EB0-B258-8738BBAF3622}" type="presParOf" srcId="{42BFC6FA-4CD0-49A1-B40D-A186678929BE}" destId="{42AFD505-297D-4D6E-BAAA-DFF67F4C34E6}" srcOrd="1" destOrd="0" presId="urn:microsoft.com/office/officeart/2005/8/layout/pyramid3"/>
    <dgm:cxn modelId="{A271E9CE-B5E3-4F34-968F-5AEB3C6B4802}" type="presParOf" srcId="{42AFD505-297D-4D6E-BAAA-DFF67F4C34E6}" destId="{0773A268-C0B7-41D9-AAF1-B712BFE38303}" srcOrd="0" destOrd="0" presId="urn:microsoft.com/office/officeart/2005/8/layout/pyramid3"/>
    <dgm:cxn modelId="{9BD35CDB-0173-4197-97EF-9DAD4DCA3B42}" type="presParOf" srcId="{42AFD505-297D-4D6E-BAAA-DFF67F4C34E6}" destId="{0429B881-9CBA-43EA-BC8C-4EFBA10193EC}" srcOrd="1" destOrd="0" presId="urn:microsoft.com/office/officeart/2005/8/layout/pyramid3"/>
    <dgm:cxn modelId="{AD41C6E5-758A-49F8-B510-A8F69E7E06D3}" type="presParOf" srcId="{42BFC6FA-4CD0-49A1-B40D-A186678929BE}" destId="{ABE9CC33-42EC-47E6-89DE-9A6BAD613B93}" srcOrd="2" destOrd="0" presId="urn:microsoft.com/office/officeart/2005/8/layout/pyramid3"/>
    <dgm:cxn modelId="{19A7CCB0-2C83-456C-820A-43A072834950}" type="presParOf" srcId="{ABE9CC33-42EC-47E6-89DE-9A6BAD613B93}" destId="{9C6E2D9C-84EA-4329-AA27-E487E76948EA}" srcOrd="0" destOrd="0" presId="urn:microsoft.com/office/officeart/2005/8/layout/pyramid3"/>
    <dgm:cxn modelId="{89FB59F3-D1B4-4DCC-99A4-49C7279689B4}" type="presParOf" srcId="{ABE9CC33-42EC-47E6-89DE-9A6BAD613B93}" destId="{D0A41145-4ED0-41EF-B8B8-4D2B344C9FEF}" srcOrd="1" destOrd="0" presId="urn:microsoft.com/office/officeart/2005/8/layout/pyramid3"/>
    <dgm:cxn modelId="{B1250603-9E76-42B3-A16A-E936B1066A7B}" type="presParOf" srcId="{42BFC6FA-4CD0-49A1-B40D-A186678929BE}" destId="{8E7F88BE-50D2-45E0-A993-222E6EB1001E}" srcOrd="3" destOrd="0" presId="urn:microsoft.com/office/officeart/2005/8/layout/pyramid3"/>
    <dgm:cxn modelId="{E36DDCA1-5B6D-4ED0-9DCF-0569715C5E08}" type="presParOf" srcId="{8E7F88BE-50D2-45E0-A993-222E6EB1001E}" destId="{08222C72-5EC9-4664-8AAA-C76A89AE4EE7}" srcOrd="0" destOrd="0" presId="urn:microsoft.com/office/officeart/2005/8/layout/pyramid3"/>
    <dgm:cxn modelId="{469A6B4D-1853-4619-9B91-FB457FA75EE3}" type="presParOf" srcId="{8E7F88BE-50D2-45E0-A993-222E6EB1001E}" destId="{B02654CE-2C38-4C0F-987E-A5D305060DE7}" srcOrd="1" destOrd="0" presId="urn:microsoft.com/office/officeart/2005/8/layout/pyramid3"/>
    <dgm:cxn modelId="{9563DE97-5981-4EC6-AD54-9E77752EF1BA}" type="presParOf" srcId="{42BFC6FA-4CD0-49A1-B40D-A186678929BE}" destId="{DFE732DF-D473-482A-BB4F-11D95042BB67}" srcOrd="4" destOrd="0" presId="urn:microsoft.com/office/officeart/2005/8/layout/pyramid3"/>
    <dgm:cxn modelId="{A949405A-E94E-4332-A737-06171CAEEC4A}" type="presParOf" srcId="{DFE732DF-D473-482A-BB4F-11D95042BB67}" destId="{0B92AED3-2592-4EA3-86EF-80A9BDD78595}" srcOrd="0" destOrd="0" presId="urn:microsoft.com/office/officeart/2005/8/layout/pyramid3"/>
    <dgm:cxn modelId="{BFE216A5-7959-4079-8034-130DC6285E38}" type="presParOf" srcId="{DFE732DF-D473-482A-BB4F-11D95042BB67}" destId="{8C8B8DF6-0C9D-4EFB-8ADF-B3A815E6ABC1}" srcOrd="1" destOrd="0" presId="urn:microsoft.com/office/officeart/2005/8/layout/pyramid3"/>
    <dgm:cxn modelId="{05158D1B-EF67-41AE-8A30-B1B8B55C2488}" type="presParOf" srcId="{42BFC6FA-4CD0-49A1-B40D-A186678929BE}" destId="{354E45E2-F384-4CA0-949B-3E8C5C1897D4}" srcOrd="5" destOrd="0" presId="urn:microsoft.com/office/officeart/2005/8/layout/pyramid3"/>
    <dgm:cxn modelId="{01D7567E-1F19-4721-A538-2E88ECA4E927}" type="presParOf" srcId="{354E45E2-F384-4CA0-949B-3E8C5C1897D4}" destId="{3F04BFBA-D796-485C-BFA9-BA0E547B8988}" srcOrd="0" destOrd="0" presId="urn:microsoft.com/office/officeart/2005/8/layout/pyramid3"/>
    <dgm:cxn modelId="{DA4A6E5D-597A-4963-A105-ACEA2CDC6C22}" type="presParOf" srcId="{354E45E2-F384-4CA0-949B-3E8C5C1897D4}" destId="{F93328C4-C2CE-4974-9181-B8EAA6AA2CE9}"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0F04D-5644-424A-8CB2-8292B7BD0F54}">
      <dsp:nvSpPr>
        <dsp:cNvPr id="0" name=""/>
        <dsp:cNvSpPr/>
      </dsp:nvSpPr>
      <dsp:spPr>
        <a:xfrm>
          <a:off x="3505200" y="0"/>
          <a:ext cx="3505200" cy="1450446"/>
        </a:xfrm>
        <a:prstGeom prst="trapezoid">
          <a:avLst>
            <a:gd name="adj" fmla="val 1208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rtl="0">
            <a:lnSpc>
              <a:spcPct val="90000"/>
            </a:lnSpc>
            <a:spcBef>
              <a:spcPct val="0"/>
            </a:spcBef>
            <a:spcAft>
              <a:spcPct val="35000"/>
            </a:spcAft>
            <a:buNone/>
          </a:pPr>
          <a:r>
            <a:rPr lang="en-US" sz="5000" kern="1200">
              <a:latin typeface="Aptos Display" panose="020F0302020204030204"/>
            </a:rPr>
            <a:t>AA members</a:t>
          </a:r>
          <a:endParaRPr lang="en-US" sz="5000" kern="1200"/>
        </a:p>
      </dsp:txBody>
      <dsp:txXfrm>
        <a:off x="3505200" y="0"/>
        <a:ext cx="3505200" cy="1450446"/>
      </dsp:txXfrm>
    </dsp:sp>
    <dsp:sp modelId="{EEE0E2F0-6A58-4CCA-A5D2-2FDAD48782C5}">
      <dsp:nvSpPr>
        <dsp:cNvPr id="0" name=""/>
        <dsp:cNvSpPr/>
      </dsp:nvSpPr>
      <dsp:spPr>
        <a:xfrm>
          <a:off x="1752599" y="1450446"/>
          <a:ext cx="7010400" cy="1450446"/>
        </a:xfrm>
        <a:prstGeom prst="trapezoid">
          <a:avLst>
            <a:gd name="adj" fmla="val 1208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rtl="0">
            <a:lnSpc>
              <a:spcPct val="90000"/>
            </a:lnSpc>
            <a:spcBef>
              <a:spcPct val="0"/>
            </a:spcBef>
            <a:spcAft>
              <a:spcPct val="35000"/>
            </a:spcAft>
            <a:buNone/>
          </a:pPr>
          <a:r>
            <a:rPr lang="en-US" sz="5000" kern="1200">
              <a:latin typeface="Aptos Display" panose="020F0302020204030204"/>
            </a:rPr>
            <a:t>Groups, places</a:t>
          </a:r>
          <a:endParaRPr lang="en-US" sz="5000" kern="1200"/>
        </a:p>
      </dsp:txBody>
      <dsp:txXfrm>
        <a:off x="2979419" y="1450446"/>
        <a:ext cx="4556760" cy="1450446"/>
      </dsp:txXfrm>
    </dsp:sp>
    <dsp:sp modelId="{C185E8D2-5499-4ADA-B811-CF9D639C05C1}">
      <dsp:nvSpPr>
        <dsp:cNvPr id="0" name=""/>
        <dsp:cNvSpPr/>
      </dsp:nvSpPr>
      <dsp:spPr>
        <a:xfrm>
          <a:off x="0" y="2900892"/>
          <a:ext cx="10515600" cy="1450446"/>
        </a:xfrm>
        <a:prstGeom prst="trapezoid">
          <a:avLst>
            <a:gd name="adj" fmla="val 1208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rtl="0">
            <a:lnSpc>
              <a:spcPct val="90000"/>
            </a:lnSpc>
            <a:spcBef>
              <a:spcPct val="0"/>
            </a:spcBef>
            <a:spcAft>
              <a:spcPct val="35000"/>
            </a:spcAft>
            <a:buNone/>
          </a:pPr>
          <a:r>
            <a:rPr lang="en-US" sz="5000" kern="1200">
              <a:latin typeface="Aptos Display" panose="020F0302020204030204"/>
            </a:rPr>
            <a:t>Bill, Bob, Trustees, NYC</a:t>
          </a:r>
        </a:p>
      </dsp:txBody>
      <dsp:txXfrm>
        <a:off x="1840229" y="2900892"/>
        <a:ext cx="6835140" cy="1450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E0990-484B-4A30-A630-F88AAD48535A}">
      <dsp:nvSpPr>
        <dsp:cNvPr id="0" name=""/>
        <dsp:cNvSpPr/>
      </dsp:nvSpPr>
      <dsp:spPr>
        <a:xfrm rot="10800000">
          <a:off x="0" y="0"/>
          <a:ext cx="105156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ptos Display" panose="020F0302020204030204"/>
            </a:rPr>
            <a:t>AA groups</a:t>
          </a:r>
          <a:endParaRPr lang="en-US" sz="2400" kern="1200"/>
        </a:p>
      </dsp:txBody>
      <dsp:txXfrm rot="-10800000">
        <a:off x="1840229" y="0"/>
        <a:ext cx="6835140" cy="725223"/>
      </dsp:txXfrm>
    </dsp:sp>
    <dsp:sp modelId="{0773A268-C0B7-41D9-AAF1-B712BFE38303}">
      <dsp:nvSpPr>
        <dsp:cNvPr id="0" name=""/>
        <dsp:cNvSpPr/>
      </dsp:nvSpPr>
      <dsp:spPr>
        <a:xfrm rot="10800000">
          <a:off x="876299" y="725223"/>
          <a:ext cx="87630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Aptos Display" panose="020F0302020204030204"/>
            </a:rPr>
            <a:t>Group GSRs</a:t>
          </a:r>
          <a:endParaRPr lang="en-US" sz="1600" kern="1200"/>
        </a:p>
      </dsp:txBody>
      <dsp:txXfrm rot="-10800000">
        <a:off x="2409824" y="725223"/>
        <a:ext cx="5695950" cy="725223"/>
      </dsp:txXfrm>
    </dsp:sp>
    <dsp:sp modelId="{9C6E2D9C-84EA-4329-AA27-E487E76948EA}">
      <dsp:nvSpPr>
        <dsp:cNvPr id="0" name=""/>
        <dsp:cNvSpPr/>
      </dsp:nvSpPr>
      <dsp:spPr>
        <a:xfrm rot="10800000">
          <a:off x="1752599" y="1450446"/>
          <a:ext cx="70104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Display" panose="020F0302020204030204"/>
            </a:rPr>
            <a:t>Districts</a:t>
          </a:r>
          <a:endParaRPr lang="en-US" sz="1600" kern="1200"/>
        </a:p>
      </dsp:txBody>
      <dsp:txXfrm rot="-10800000">
        <a:off x="2979419" y="1450446"/>
        <a:ext cx="4556760" cy="725223"/>
      </dsp:txXfrm>
    </dsp:sp>
    <dsp:sp modelId="{08222C72-5EC9-4664-8AAA-C76A89AE4EE7}">
      <dsp:nvSpPr>
        <dsp:cNvPr id="0" name=""/>
        <dsp:cNvSpPr/>
      </dsp:nvSpPr>
      <dsp:spPr>
        <a:xfrm rot="10800000">
          <a:off x="2628899" y="2175669"/>
          <a:ext cx="52578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Aptos Display" panose="020F0302020204030204"/>
            </a:rPr>
            <a:t>Area Assemblies</a:t>
          </a:r>
        </a:p>
      </dsp:txBody>
      <dsp:txXfrm rot="-10800000">
        <a:off x="3549014" y="2175669"/>
        <a:ext cx="3417570" cy="725223"/>
      </dsp:txXfrm>
    </dsp:sp>
    <dsp:sp modelId="{0B92AED3-2592-4EA3-86EF-80A9BDD78595}">
      <dsp:nvSpPr>
        <dsp:cNvPr id="0" name=""/>
        <dsp:cNvSpPr/>
      </dsp:nvSpPr>
      <dsp:spPr>
        <a:xfrm rot="10800000">
          <a:off x="3505200" y="2900892"/>
          <a:ext cx="35052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FFFF00"/>
              </a:solidFill>
              <a:latin typeface="Aptos Display" panose="020F0302020204030204"/>
            </a:rPr>
            <a:t>General Service Conference</a:t>
          </a:r>
        </a:p>
      </dsp:txBody>
      <dsp:txXfrm rot="-10800000">
        <a:off x="4118610" y="2900892"/>
        <a:ext cx="2278380" cy="725223"/>
      </dsp:txXfrm>
    </dsp:sp>
    <dsp:sp modelId="{3F04BFBA-D796-485C-BFA9-BA0E547B8988}">
      <dsp:nvSpPr>
        <dsp:cNvPr id="0" name=""/>
        <dsp:cNvSpPr/>
      </dsp:nvSpPr>
      <dsp:spPr>
        <a:xfrm rot="10800000">
          <a:off x="4381500" y="3626115"/>
          <a:ext cx="17526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Aptos Display" panose="020F0302020204030204"/>
            </a:rPr>
            <a:t>General Service Board, AAWS/AA Grapevine</a:t>
          </a:r>
        </a:p>
      </dsp:txBody>
      <dsp:txXfrm rot="-10800000">
        <a:off x="4381500" y="3626115"/>
        <a:ext cx="1752600" cy="725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986F5-7A72-4AEF-9DF9-02F360BE3A29}">
      <dsp:nvSpPr>
        <dsp:cNvPr id="0" name=""/>
        <dsp:cNvSpPr/>
      </dsp:nvSpPr>
      <dsp:spPr>
        <a:xfrm>
          <a:off x="0" y="80644"/>
          <a:ext cx="6666833" cy="170469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a:solidFill>
                <a:srgbClr val="FFFFFF"/>
              </a:solidFill>
              <a:latin typeface="Aptos"/>
              <a:ea typeface="+mn-ea"/>
              <a:cs typeface="+mn-cs"/>
            </a:rPr>
            <a:t>"General Service Conference" starts, linking Trustees of the Alcoholic Foundation...</a:t>
          </a:r>
        </a:p>
      </dsp:txBody>
      <dsp:txXfrm>
        <a:off x="83216" y="163860"/>
        <a:ext cx="6500401" cy="1538258"/>
      </dsp:txXfrm>
    </dsp:sp>
    <dsp:sp modelId="{735C4654-F666-4ADF-A6E9-3DF4A1CD6409}">
      <dsp:nvSpPr>
        <dsp:cNvPr id="0" name=""/>
        <dsp:cNvSpPr/>
      </dsp:nvSpPr>
      <dsp:spPr>
        <a:xfrm>
          <a:off x="0" y="1874614"/>
          <a:ext cx="6666833" cy="170469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a:solidFill>
                <a:srgbClr val="FFFFFF"/>
              </a:solidFill>
              <a:latin typeface="Aptos"/>
              <a:ea typeface="+mn-ea"/>
              <a:cs typeface="+mn-cs"/>
            </a:rPr>
            <a:t> …with entire FELLOWSHIP.</a:t>
          </a:r>
        </a:p>
      </dsp:txBody>
      <dsp:txXfrm>
        <a:off x="83216" y="1957830"/>
        <a:ext cx="6500401" cy="1538258"/>
      </dsp:txXfrm>
    </dsp:sp>
    <dsp:sp modelId="{93E06815-50FF-43BF-A52B-925EAFAAA77F}">
      <dsp:nvSpPr>
        <dsp:cNvPr id="0" name=""/>
        <dsp:cNvSpPr/>
      </dsp:nvSpPr>
      <dsp:spPr>
        <a:xfrm>
          <a:off x="0" y="3668585"/>
          <a:ext cx="6666833" cy="170469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FFFFFF"/>
              </a:solidFill>
              <a:latin typeface="Aptos" panose="020B0004020202020204"/>
              <a:ea typeface="+mn-ea"/>
              <a:cs typeface="+mn-cs"/>
            </a:rPr>
            <a:t>THIS  WORKS, and is adopted in 1954.</a:t>
          </a:r>
        </a:p>
      </dsp:txBody>
      <dsp:txXfrm>
        <a:off x="83216" y="3751801"/>
        <a:ext cx="6500401" cy="15382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F17C1-5684-4CF0-892A-2B6832C808AF}">
      <dsp:nvSpPr>
        <dsp:cNvPr id="0" name=""/>
        <dsp:cNvSpPr/>
      </dsp:nvSpPr>
      <dsp:spPr>
        <a:xfrm>
          <a:off x="3364992" y="2177"/>
          <a:ext cx="3785616" cy="104746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Co-operatively!</a:t>
          </a:r>
        </a:p>
      </dsp:txBody>
      <dsp:txXfrm>
        <a:off x="3416125" y="53310"/>
        <a:ext cx="3683350" cy="945199"/>
      </dsp:txXfrm>
    </dsp:sp>
    <dsp:sp modelId="{B323F934-7B78-4B82-A3EB-3A7121DB8127}">
      <dsp:nvSpPr>
        <dsp:cNvPr id="0" name=""/>
        <dsp:cNvSpPr/>
      </dsp:nvSpPr>
      <dsp:spPr>
        <a:xfrm>
          <a:off x="3364992" y="1102016"/>
          <a:ext cx="3785616" cy="1047465"/>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a:t>Delegate receives the final agenda items and loads of background material</a:t>
          </a:r>
        </a:p>
      </dsp:txBody>
      <dsp:txXfrm>
        <a:off x="3416125" y="1153149"/>
        <a:ext cx="3683350" cy="945199"/>
      </dsp:txXfrm>
    </dsp:sp>
    <dsp:sp modelId="{2988BFF4-45F0-4169-8B43-F752FB377C0F}">
      <dsp:nvSpPr>
        <dsp:cNvPr id="0" name=""/>
        <dsp:cNvSpPr/>
      </dsp:nvSpPr>
      <dsp:spPr>
        <a:xfrm>
          <a:off x="3364992" y="2201855"/>
          <a:ext cx="3785616" cy="1047465"/>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a:t>Calls upon area members (committee chairs, area officers, past delegates) to summarize this large amount of material in a way that is easy to pass on to all members</a:t>
          </a:r>
        </a:p>
      </dsp:txBody>
      <dsp:txXfrm>
        <a:off x="3416125" y="2252988"/>
        <a:ext cx="3683350" cy="945199"/>
      </dsp:txXfrm>
    </dsp:sp>
    <dsp:sp modelId="{788EBA7C-77F7-42EE-82F7-B9575E44C1E8}">
      <dsp:nvSpPr>
        <dsp:cNvPr id="0" name=""/>
        <dsp:cNvSpPr/>
      </dsp:nvSpPr>
      <dsp:spPr>
        <a:xfrm>
          <a:off x="3364992" y="3301694"/>
          <a:ext cx="3785616" cy="1047465"/>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a:t>DCMs bring this to Districts, GSRs bring it to groups, discussions are held, ideas are circulated.</a:t>
          </a:r>
        </a:p>
      </dsp:txBody>
      <dsp:txXfrm>
        <a:off x="3416125" y="3352827"/>
        <a:ext cx="3683350" cy="9451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E0990-484B-4A30-A630-F88AAD48535A}">
      <dsp:nvSpPr>
        <dsp:cNvPr id="0" name=""/>
        <dsp:cNvSpPr/>
      </dsp:nvSpPr>
      <dsp:spPr>
        <a:xfrm rot="10800000">
          <a:off x="0" y="0"/>
          <a:ext cx="105156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ptos Display" panose="020F0302020204030204"/>
            </a:rPr>
            <a:t>AA groups</a:t>
          </a:r>
          <a:endParaRPr lang="en-US" sz="2400" kern="1200"/>
        </a:p>
      </dsp:txBody>
      <dsp:txXfrm rot="-10800000">
        <a:off x="1840229" y="0"/>
        <a:ext cx="6835140" cy="725223"/>
      </dsp:txXfrm>
    </dsp:sp>
    <dsp:sp modelId="{0773A268-C0B7-41D9-AAF1-B712BFE38303}">
      <dsp:nvSpPr>
        <dsp:cNvPr id="0" name=""/>
        <dsp:cNvSpPr/>
      </dsp:nvSpPr>
      <dsp:spPr>
        <a:xfrm rot="10800000">
          <a:off x="876299" y="725223"/>
          <a:ext cx="87630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Aptos Display" panose="020F0302020204030204"/>
            </a:rPr>
            <a:t>Group GSRs</a:t>
          </a:r>
          <a:endParaRPr lang="en-US" sz="1600" kern="1200"/>
        </a:p>
      </dsp:txBody>
      <dsp:txXfrm rot="-10800000">
        <a:off x="2409824" y="725223"/>
        <a:ext cx="5695950" cy="725223"/>
      </dsp:txXfrm>
    </dsp:sp>
    <dsp:sp modelId="{9C6E2D9C-84EA-4329-AA27-E487E76948EA}">
      <dsp:nvSpPr>
        <dsp:cNvPr id="0" name=""/>
        <dsp:cNvSpPr/>
      </dsp:nvSpPr>
      <dsp:spPr>
        <a:xfrm rot="10800000">
          <a:off x="1752599" y="1450446"/>
          <a:ext cx="70104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Aptos Display" panose="020F0302020204030204"/>
            </a:rPr>
            <a:t>Districts</a:t>
          </a:r>
          <a:endParaRPr lang="en-US" sz="1600" kern="1200"/>
        </a:p>
      </dsp:txBody>
      <dsp:txXfrm rot="-10800000">
        <a:off x="2979419" y="1450446"/>
        <a:ext cx="4556760" cy="725223"/>
      </dsp:txXfrm>
    </dsp:sp>
    <dsp:sp modelId="{08222C72-5EC9-4664-8AAA-C76A89AE4EE7}">
      <dsp:nvSpPr>
        <dsp:cNvPr id="0" name=""/>
        <dsp:cNvSpPr/>
      </dsp:nvSpPr>
      <dsp:spPr>
        <a:xfrm rot="10800000">
          <a:off x="2628899" y="2175669"/>
          <a:ext cx="52578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Aptos Display" panose="020F0302020204030204"/>
            </a:rPr>
            <a:t>Area Assemblies</a:t>
          </a:r>
        </a:p>
      </dsp:txBody>
      <dsp:txXfrm rot="-10800000">
        <a:off x="3549014" y="2175669"/>
        <a:ext cx="3417570" cy="725223"/>
      </dsp:txXfrm>
    </dsp:sp>
    <dsp:sp modelId="{0B92AED3-2592-4EA3-86EF-80A9BDD78595}">
      <dsp:nvSpPr>
        <dsp:cNvPr id="0" name=""/>
        <dsp:cNvSpPr/>
      </dsp:nvSpPr>
      <dsp:spPr>
        <a:xfrm rot="10800000">
          <a:off x="3505200" y="2900892"/>
          <a:ext cx="35052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FFFF00"/>
              </a:solidFill>
              <a:latin typeface="Aptos Display" panose="020F0302020204030204"/>
            </a:rPr>
            <a:t>General Service Conference</a:t>
          </a:r>
        </a:p>
      </dsp:txBody>
      <dsp:txXfrm rot="-10800000">
        <a:off x="4118610" y="2900892"/>
        <a:ext cx="2278380" cy="725223"/>
      </dsp:txXfrm>
    </dsp:sp>
    <dsp:sp modelId="{3F04BFBA-D796-485C-BFA9-BA0E547B8988}">
      <dsp:nvSpPr>
        <dsp:cNvPr id="0" name=""/>
        <dsp:cNvSpPr/>
      </dsp:nvSpPr>
      <dsp:spPr>
        <a:xfrm rot="10800000">
          <a:off x="4381500" y="3626115"/>
          <a:ext cx="1752600" cy="725223"/>
        </a:xfrm>
        <a:prstGeom prst="trapezoid">
          <a:avLst>
            <a:gd name="adj" fmla="val 1208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Aptos Display" panose="020F0302020204030204"/>
            </a:rPr>
            <a:t>General Service Board, AAWS/AA Grapevine</a:t>
          </a:r>
        </a:p>
      </dsp:txBody>
      <dsp:txXfrm rot="-10800000">
        <a:off x="4381500" y="3626115"/>
        <a:ext cx="1752600" cy="72522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74637-EFC9-4F83-9285-D7BA9A80912D}"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26DF0-A6DF-4365-8710-0F9494B99216}" type="slidenum">
              <a:rPr lang="en-US" smtClean="0"/>
              <a:t>‹#›</a:t>
            </a:fld>
            <a:endParaRPr lang="en-US"/>
          </a:p>
        </p:txBody>
      </p:sp>
    </p:spTree>
    <p:extLst>
      <p:ext uri="{BB962C8B-B14F-4D97-AF65-F5344CB8AC3E}">
        <p14:creationId xmlns:p14="http://schemas.microsoft.com/office/powerpoint/2010/main" val="3037985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a:t>Demystifying the Pre-Conference Agenda Sharing (PCAS) Process</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t>February 21, 2026</a:t>
            </a:r>
          </a:p>
          <a:p>
            <a:r>
              <a:rPr lang="en-US" dirty="0"/>
              <a:t>Virtual Service Information Day</a:t>
            </a:r>
          </a:p>
          <a:p>
            <a:r>
              <a:rPr lang="en-US" dirty="0"/>
              <a:t>Part 1, Lori M, DCM D74</a:t>
            </a:r>
          </a:p>
          <a:p>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21C20-113A-1B0E-C2E6-D3941FA4B442}"/>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So between 1951 and 1954 a trial of...</a:t>
            </a:r>
          </a:p>
        </p:txBody>
      </p:sp>
      <p:graphicFrame>
        <p:nvGraphicFramePr>
          <p:cNvPr id="5" name="Content Placeholder 2">
            <a:extLst>
              <a:ext uri="{FF2B5EF4-FFF2-40B4-BE49-F238E27FC236}">
                <a16:creationId xmlns:a16="http://schemas.microsoft.com/office/drawing/2014/main" id="{5625AD65-9297-72DF-1D80-C0A5946DD585}"/>
              </a:ext>
            </a:extLst>
          </p:cNvPr>
          <p:cNvGraphicFramePr>
            <a:graphicFrameLocks noGrp="1"/>
          </p:cNvGraphicFramePr>
          <p:nvPr>
            <p:ph idx="1"/>
            <p:extLst>
              <p:ext uri="{D42A27DB-BD31-4B8C-83A1-F6EECF244321}">
                <p14:modId xmlns:p14="http://schemas.microsoft.com/office/powerpoint/2010/main" val="34965841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0946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E3673-AA5D-B98F-00CA-FBFCCD72C7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418E75-CD83-5DE0-F453-19ACE148226D}"/>
              </a:ext>
            </a:extLst>
          </p:cNvPr>
          <p:cNvSpPr>
            <a:spLocks noGrp="1"/>
          </p:cNvSpPr>
          <p:nvPr>
            <p:ph idx="1"/>
          </p:nvPr>
        </p:nvSpPr>
        <p:spPr/>
        <p:txBody>
          <a:bodyPr vert="horz" lIns="91440" tIns="45720" rIns="91440" bIns="45720" rtlCol="0" anchor="t">
            <a:normAutofit/>
          </a:bodyPr>
          <a:lstStyle/>
          <a:p>
            <a:pPr marL="0" indent="0">
              <a:buNone/>
            </a:pPr>
            <a:endParaRPr lang="en-US" sz="2400"/>
          </a:p>
          <a:p>
            <a:pPr marL="0" indent="0">
              <a:buNone/>
            </a:pPr>
            <a:r>
              <a:rPr lang="en-US" sz="2400"/>
              <a:t>Pre: "before"</a:t>
            </a:r>
            <a:endParaRPr lang="en-US"/>
          </a:p>
          <a:p>
            <a:pPr marL="0" indent="0">
              <a:buNone/>
            </a:pPr>
            <a:r>
              <a:rPr lang="en-US" sz="2400"/>
              <a:t>Conference:  General Service Conference</a:t>
            </a:r>
          </a:p>
          <a:p>
            <a:pPr marL="0" indent="0">
              <a:buNone/>
            </a:pPr>
            <a:r>
              <a:rPr lang="en-US" sz="2400">
                <a:highlight>
                  <a:srgbClr val="FFFF00"/>
                </a:highlight>
              </a:rPr>
              <a:t>Agenda:  What gets discussed</a:t>
            </a:r>
          </a:p>
          <a:p>
            <a:pPr marL="0" indent="0">
              <a:buNone/>
            </a:pPr>
            <a:r>
              <a:rPr lang="en-CA" sz="2400"/>
              <a:t>Sharing </a:t>
            </a:r>
            <a:r>
              <a:rPr lang="en-US" sz="2400"/>
              <a:t>Process:  the "How"</a:t>
            </a:r>
          </a:p>
          <a:p>
            <a:pPr marL="0" indent="0">
              <a:buNone/>
            </a:pPr>
            <a:endParaRPr lang="en-US" sz="2400"/>
          </a:p>
        </p:txBody>
      </p:sp>
      <p:sp>
        <p:nvSpPr>
          <p:cNvPr id="5" name="Title 4">
            <a:extLst>
              <a:ext uri="{FF2B5EF4-FFF2-40B4-BE49-F238E27FC236}">
                <a16:creationId xmlns:a16="http://schemas.microsoft.com/office/drawing/2014/main" id="{BB0D8B6F-934C-00BD-0575-438383029BC8}"/>
              </a:ext>
            </a:extLst>
          </p:cNvPr>
          <p:cNvSpPr>
            <a:spLocks noGrp="1"/>
          </p:cNvSpPr>
          <p:nvPr>
            <p:ph type="title"/>
          </p:nvPr>
        </p:nvSpPr>
        <p:spPr/>
        <p:txBody>
          <a:bodyPr/>
          <a:lstStyle/>
          <a:p>
            <a:r>
              <a:rPr lang="en-CA"/>
              <a:t>Next:</a:t>
            </a:r>
            <a:endParaRPr lang="en-US"/>
          </a:p>
        </p:txBody>
      </p:sp>
    </p:spTree>
    <p:extLst>
      <p:ext uri="{BB962C8B-B14F-4D97-AF65-F5344CB8AC3E}">
        <p14:creationId xmlns:p14="http://schemas.microsoft.com/office/powerpoint/2010/main" val="1833535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DA7E-FDFB-190A-0BE4-5F035577BA74}"/>
              </a:ext>
            </a:extLst>
          </p:cNvPr>
          <p:cNvSpPr>
            <a:spLocks noGrp="1"/>
          </p:cNvSpPr>
          <p:nvPr>
            <p:ph type="title"/>
          </p:nvPr>
        </p:nvSpPr>
        <p:spPr/>
        <p:txBody>
          <a:bodyPr/>
          <a:lstStyle/>
          <a:p>
            <a:r>
              <a:rPr lang="en-US"/>
              <a:t>Path of an Item on the </a:t>
            </a:r>
            <a:r>
              <a:rPr lang="en-US">
                <a:highlight>
                  <a:srgbClr val="FFFF00"/>
                </a:highlight>
              </a:rPr>
              <a:t>Agenda</a:t>
            </a:r>
            <a:r>
              <a:rPr lang="en-US"/>
              <a:t> at Conference</a:t>
            </a:r>
          </a:p>
        </p:txBody>
      </p:sp>
      <p:sp>
        <p:nvSpPr>
          <p:cNvPr id="3" name="Content Placeholder 2">
            <a:extLst>
              <a:ext uri="{FF2B5EF4-FFF2-40B4-BE49-F238E27FC236}">
                <a16:creationId xmlns:a16="http://schemas.microsoft.com/office/drawing/2014/main" id="{D78D44C0-BB7D-0556-F8AD-3EE07B78B819}"/>
              </a:ext>
            </a:extLst>
          </p:cNvPr>
          <p:cNvSpPr>
            <a:spLocks noGrp="1"/>
          </p:cNvSpPr>
          <p:nvPr>
            <p:ph idx="1"/>
          </p:nvPr>
        </p:nvSpPr>
        <p:spPr/>
        <p:txBody>
          <a:bodyPr vert="horz" lIns="91440" tIns="45720" rIns="91440" bIns="45720" rtlCol="0" anchor="t">
            <a:normAutofit fontScale="92500" lnSpcReduction="10000"/>
          </a:bodyPr>
          <a:lstStyle/>
          <a:p>
            <a:r>
              <a:rPr lang="en-US"/>
              <a:t>Starts as </a:t>
            </a:r>
            <a:r>
              <a:rPr lang="en-US">
                <a:highlight>
                  <a:srgbClr val="FFFF00"/>
                </a:highlight>
              </a:rPr>
              <a:t>an idea</a:t>
            </a:r>
            <a:r>
              <a:rPr lang="en-US"/>
              <a:t> (Anyone's:  member, group, delegate, area committee member, directors/staff member of AAWS and Grapevine)...submit by September</a:t>
            </a:r>
          </a:p>
          <a:p>
            <a:endParaRPr lang="en-US"/>
          </a:p>
          <a:p>
            <a:r>
              <a:rPr lang="en-US"/>
              <a:t>AA staff studies it in light of previous Conference actions, passes on to trustee's conference committee or the appropriate Conference committee to determine ...</a:t>
            </a:r>
            <a:r>
              <a:rPr lang="en-US">
                <a:highlight>
                  <a:srgbClr val="FFFF00"/>
                </a:highlight>
              </a:rPr>
              <a:t>when...where...whether</a:t>
            </a:r>
            <a:r>
              <a:rPr lang="en-US"/>
              <a:t> it will appear on the Conference agenda...finalize in</a:t>
            </a:r>
            <a:r>
              <a:rPr lang="en-CA"/>
              <a:t> </a:t>
            </a:r>
            <a:r>
              <a:rPr lang="en-US"/>
              <a:t>February</a:t>
            </a:r>
          </a:p>
          <a:p>
            <a:endParaRPr lang="en-US"/>
          </a:p>
          <a:p>
            <a:r>
              <a:rPr lang="en-US"/>
              <a:t>Now we need to see </a:t>
            </a:r>
            <a:r>
              <a:rPr lang="en-US">
                <a:highlight>
                  <a:srgbClr val="FFFF00"/>
                </a:highlight>
              </a:rPr>
              <a:t>what membership thinks!!... before April/May</a:t>
            </a:r>
            <a:r>
              <a:rPr lang="en-US"/>
              <a:t> Conference.  (Hence the short time-line)</a:t>
            </a:r>
          </a:p>
        </p:txBody>
      </p:sp>
    </p:spTree>
    <p:extLst>
      <p:ext uri="{BB962C8B-B14F-4D97-AF65-F5344CB8AC3E}">
        <p14:creationId xmlns:p14="http://schemas.microsoft.com/office/powerpoint/2010/main" val="155758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BF829-5F49-3B21-F967-187C21887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BB3B1-60BC-802B-F1AC-A45EF7245AC1}"/>
              </a:ext>
            </a:extLst>
          </p:cNvPr>
          <p:cNvSpPr>
            <a:spLocks noGrp="1"/>
          </p:cNvSpPr>
          <p:nvPr>
            <p:ph type="title"/>
          </p:nvPr>
        </p:nvSpPr>
        <p:spPr/>
        <p:txBody>
          <a:bodyPr>
            <a:normAutofit fontScale="90000"/>
          </a:bodyPr>
          <a:lstStyle/>
          <a:p>
            <a:br>
              <a:rPr lang="en-US"/>
            </a:br>
            <a:r>
              <a:rPr lang="en-CA"/>
              <a:t>Next..</a:t>
            </a:r>
            <a:br>
              <a:rPr lang="en-US"/>
            </a:br>
            <a:endParaRPr lang="en-US" sz="3200">
              <a:latin typeface="Calibri"/>
              <a:ea typeface="Calibri"/>
              <a:cs typeface="Calibri"/>
            </a:endParaRPr>
          </a:p>
        </p:txBody>
      </p:sp>
      <p:sp>
        <p:nvSpPr>
          <p:cNvPr id="3" name="Content Placeholder 2">
            <a:extLst>
              <a:ext uri="{FF2B5EF4-FFF2-40B4-BE49-F238E27FC236}">
                <a16:creationId xmlns:a16="http://schemas.microsoft.com/office/drawing/2014/main" id="{4D6003B9-493A-2B55-1B63-D7D1D2EAA822}"/>
              </a:ext>
            </a:extLst>
          </p:cNvPr>
          <p:cNvSpPr>
            <a:spLocks noGrp="1"/>
          </p:cNvSpPr>
          <p:nvPr>
            <p:ph idx="1"/>
          </p:nvPr>
        </p:nvSpPr>
        <p:spPr/>
        <p:txBody>
          <a:bodyPr vert="horz" lIns="91440" tIns="45720" rIns="91440" bIns="45720" rtlCol="0" anchor="t">
            <a:normAutofit/>
          </a:bodyPr>
          <a:lstStyle/>
          <a:p>
            <a:pPr marL="0" indent="0">
              <a:buNone/>
            </a:pPr>
            <a:endParaRPr lang="en-US" sz="2400"/>
          </a:p>
          <a:p>
            <a:pPr marL="0" indent="0">
              <a:buNone/>
            </a:pPr>
            <a:r>
              <a:rPr lang="en-US" sz="2400"/>
              <a:t>Pre: "before"</a:t>
            </a:r>
            <a:endParaRPr lang="en-US"/>
          </a:p>
          <a:p>
            <a:pPr marL="0" indent="0">
              <a:buNone/>
            </a:pPr>
            <a:r>
              <a:rPr lang="en-US" sz="2400"/>
              <a:t>Conference:  General Service Conference</a:t>
            </a:r>
          </a:p>
          <a:p>
            <a:pPr marL="0" indent="0">
              <a:buNone/>
            </a:pPr>
            <a:r>
              <a:rPr lang="en-US" sz="2400"/>
              <a:t>Agenda:  What gets discussed</a:t>
            </a:r>
          </a:p>
          <a:p>
            <a:pPr marL="0" indent="0">
              <a:buNone/>
            </a:pPr>
            <a:r>
              <a:rPr lang="en-CA" sz="2400">
                <a:highlight>
                  <a:srgbClr val="FFFF00"/>
                </a:highlight>
              </a:rPr>
              <a:t>Sharing </a:t>
            </a:r>
            <a:r>
              <a:rPr lang="en-US" sz="2400">
                <a:highlight>
                  <a:srgbClr val="FFFF00"/>
                </a:highlight>
              </a:rPr>
              <a:t>Process:  the "How"</a:t>
            </a:r>
          </a:p>
          <a:p>
            <a:pPr marL="0" indent="0">
              <a:buNone/>
            </a:pPr>
            <a:endParaRPr lang="en-US" sz="2400"/>
          </a:p>
          <a:p>
            <a:pPr marL="0" indent="0">
              <a:buNone/>
            </a:pPr>
            <a:r>
              <a:rPr lang="en-US" sz="2400"/>
              <a:t>Let's get together and discuss what will be talked about in New York City this Spring, and add our 2 cents worth.</a:t>
            </a:r>
          </a:p>
        </p:txBody>
      </p:sp>
    </p:spTree>
    <p:extLst>
      <p:ext uri="{BB962C8B-B14F-4D97-AF65-F5344CB8AC3E}">
        <p14:creationId xmlns:p14="http://schemas.microsoft.com/office/powerpoint/2010/main" val="2071030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66CAEA-BE76-6702-4AFF-D1CC20287C8F}"/>
              </a:ext>
            </a:extLst>
          </p:cNvPr>
          <p:cNvPicPr>
            <a:picLocks noChangeAspect="1"/>
          </p:cNvPicPr>
          <p:nvPr/>
        </p:nvPicPr>
        <p:blipFill>
          <a:blip r:embed="rId2">
            <a:duotone>
              <a:schemeClr val="bg2">
                <a:shade val="45000"/>
                <a:satMod val="135000"/>
              </a:schemeClr>
              <a:prstClr val="white"/>
            </a:duotone>
          </a:blip>
          <a:srcRect t="7182" r="9085" b="1902"/>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0655E-C498-23C4-C9EC-B73B8CA451CB}"/>
              </a:ext>
            </a:extLst>
          </p:cNvPr>
          <p:cNvSpPr>
            <a:spLocks noGrp="1"/>
          </p:cNvSpPr>
          <p:nvPr>
            <p:ph type="title"/>
          </p:nvPr>
        </p:nvSpPr>
        <p:spPr>
          <a:xfrm>
            <a:off x="838200" y="365125"/>
            <a:ext cx="10515600" cy="1325563"/>
          </a:xfrm>
        </p:spPr>
        <p:txBody>
          <a:bodyPr>
            <a:normAutofit/>
          </a:bodyPr>
          <a:lstStyle/>
          <a:p>
            <a:r>
              <a:rPr lang="en-US"/>
              <a:t>How?</a:t>
            </a:r>
          </a:p>
        </p:txBody>
      </p:sp>
      <p:graphicFrame>
        <p:nvGraphicFramePr>
          <p:cNvPr id="17" name="Content Placeholder 2">
            <a:extLst>
              <a:ext uri="{FF2B5EF4-FFF2-40B4-BE49-F238E27FC236}">
                <a16:creationId xmlns:a16="http://schemas.microsoft.com/office/drawing/2014/main" id="{5F865825-6000-66CB-5304-57D29287AA71}"/>
              </a:ext>
            </a:extLst>
          </p:cNvPr>
          <p:cNvGraphicFramePr>
            <a:graphicFrameLocks noGrp="1"/>
          </p:cNvGraphicFramePr>
          <p:nvPr>
            <p:ph idx="1"/>
            <p:extLst>
              <p:ext uri="{D42A27DB-BD31-4B8C-83A1-F6EECF244321}">
                <p14:modId xmlns:p14="http://schemas.microsoft.com/office/powerpoint/2010/main" val="4037444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398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4905-E707-C160-DD49-8BD82D8FB48E}"/>
              </a:ext>
            </a:extLst>
          </p:cNvPr>
          <p:cNvSpPr>
            <a:spLocks noGrp="1"/>
          </p:cNvSpPr>
          <p:nvPr>
            <p:ph type="title"/>
          </p:nvPr>
        </p:nvSpPr>
        <p:spPr/>
        <p:txBody>
          <a:bodyPr>
            <a:normAutofit/>
          </a:bodyPr>
          <a:lstStyle/>
          <a:p>
            <a:r>
              <a:rPr lang="en-US" sz="3600"/>
              <a:t>So how do we pass on these ideas and thoughts?</a:t>
            </a:r>
          </a:p>
        </p:txBody>
      </p:sp>
      <p:sp>
        <p:nvSpPr>
          <p:cNvPr id="3" name="Content Placeholder 2">
            <a:extLst>
              <a:ext uri="{FF2B5EF4-FFF2-40B4-BE49-F238E27FC236}">
                <a16:creationId xmlns:a16="http://schemas.microsoft.com/office/drawing/2014/main" id="{00B7DE53-E1C2-D433-659B-6A6104A6BB35}"/>
              </a:ext>
            </a:extLst>
          </p:cNvPr>
          <p:cNvSpPr>
            <a:spLocks noGrp="1"/>
          </p:cNvSpPr>
          <p:nvPr>
            <p:ph idx="1"/>
          </p:nvPr>
        </p:nvSpPr>
        <p:spPr/>
        <p:txBody>
          <a:bodyPr vert="horz" lIns="91440" tIns="45720" rIns="91440" bIns="45720" rtlCol="0" anchor="t">
            <a:normAutofit/>
          </a:bodyPr>
          <a:lstStyle/>
          <a:p>
            <a:r>
              <a:rPr lang="en-US">
                <a:highlight>
                  <a:srgbClr val="FFFF00"/>
                </a:highlight>
              </a:rPr>
              <a:t>Saturday March 28, 2026 we get together </a:t>
            </a:r>
            <a:r>
              <a:rPr lang="en-US"/>
              <a:t>in Assembly rooms and online to look again at the background summary information  and record our thoughts which are compiled and presented to the </a:t>
            </a:r>
            <a:r>
              <a:rPr lang="en-US">
                <a:highlight>
                  <a:srgbClr val="FFFF00"/>
                </a:highlight>
              </a:rPr>
              <a:t>delegate</a:t>
            </a:r>
            <a:r>
              <a:rPr lang="en-US"/>
              <a:t>.    PCAS DAY</a:t>
            </a:r>
          </a:p>
          <a:p>
            <a:r>
              <a:rPr lang="en-US"/>
              <a:t>(Or we contact her  (Amy L.) directly with our ideas.)</a:t>
            </a:r>
          </a:p>
          <a:p>
            <a:endParaRPr lang="en-US"/>
          </a:p>
          <a:p>
            <a:r>
              <a:rPr lang="en-US"/>
              <a:t>THEN she knows what we are thinking and what our group consciences are!  And </a:t>
            </a:r>
            <a:r>
              <a:rPr lang="en-US">
                <a:highlight>
                  <a:srgbClr val="FFFF00"/>
                </a:highlight>
              </a:rPr>
              <a:t>she can take this information to the Conference (so really, the membership runs the show).</a:t>
            </a:r>
          </a:p>
        </p:txBody>
      </p:sp>
    </p:spTree>
    <p:extLst>
      <p:ext uri="{BB962C8B-B14F-4D97-AF65-F5344CB8AC3E}">
        <p14:creationId xmlns:p14="http://schemas.microsoft.com/office/powerpoint/2010/main" val="4172689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2F3453-818B-F4EA-660A-5511DF207A3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943021D-EE69-21C4-DC51-051C2D634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82F08-437D-87B2-70D2-903878BBD2DC}"/>
              </a:ext>
            </a:extLst>
          </p:cNvPr>
          <p:cNvSpPr>
            <a:spLocks noGrp="1"/>
          </p:cNvSpPr>
          <p:nvPr>
            <p:ph type="title"/>
          </p:nvPr>
        </p:nvSpPr>
        <p:spPr>
          <a:xfrm>
            <a:off x="838200" y="365125"/>
            <a:ext cx="10515600" cy="1325563"/>
          </a:xfrm>
        </p:spPr>
        <p:txBody>
          <a:bodyPr>
            <a:normAutofit/>
          </a:bodyPr>
          <a:lstStyle/>
          <a:p>
            <a:r>
              <a:rPr lang="en-US">
                <a:solidFill>
                  <a:srgbClr val="FFFFFF"/>
                </a:solidFill>
              </a:rPr>
              <a:t>Create this:   (p107, the AA Service Manual)</a:t>
            </a:r>
          </a:p>
        </p:txBody>
      </p:sp>
      <p:graphicFrame>
        <p:nvGraphicFramePr>
          <p:cNvPr id="13" name="Content Placeholder 12">
            <a:extLst>
              <a:ext uri="{FF2B5EF4-FFF2-40B4-BE49-F238E27FC236}">
                <a16:creationId xmlns:a16="http://schemas.microsoft.com/office/drawing/2014/main" id="{8FEC511E-BFC6-8E43-CDBF-3C18253336C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943369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BA66-259A-5648-00B3-9E23061B863E}"/>
              </a:ext>
            </a:extLst>
          </p:cNvPr>
          <p:cNvSpPr>
            <a:spLocks noGrp="1"/>
          </p:cNvSpPr>
          <p:nvPr>
            <p:ph type="title"/>
          </p:nvPr>
        </p:nvSpPr>
        <p:spPr/>
        <p:txBody>
          <a:bodyPr/>
          <a:lstStyle/>
          <a:p>
            <a:r>
              <a:rPr lang="en-US" sz="3600"/>
              <a:t>Some general examples of decisions from Conference (originating with membership)</a:t>
            </a:r>
          </a:p>
        </p:txBody>
      </p:sp>
      <p:sp>
        <p:nvSpPr>
          <p:cNvPr id="3" name="Content Placeholder 2">
            <a:extLst>
              <a:ext uri="{FF2B5EF4-FFF2-40B4-BE49-F238E27FC236}">
                <a16:creationId xmlns:a16="http://schemas.microsoft.com/office/drawing/2014/main" id="{58DFD429-1F0C-11AC-A5BC-722C2A8DA93A}"/>
              </a:ext>
            </a:extLst>
          </p:cNvPr>
          <p:cNvSpPr>
            <a:spLocks noGrp="1"/>
          </p:cNvSpPr>
          <p:nvPr>
            <p:ph idx="1"/>
          </p:nvPr>
        </p:nvSpPr>
        <p:spPr/>
        <p:txBody>
          <a:bodyPr vert="horz" lIns="91440" tIns="45720" rIns="91440" bIns="45720" rtlCol="0" anchor="t">
            <a:normAutofit/>
          </a:bodyPr>
          <a:lstStyle/>
          <a:p>
            <a:r>
              <a:rPr lang="en-US"/>
              <a:t>Expand our </a:t>
            </a:r>
            <a:r>
              <a:rPr lang="en-US">
                <a:solidFill>
                  <a:srgbClr val="00B050"/>
                </a:solidFill>
              </a:rPr>
              <a:t>pamphlet and public information </a:t>
            </a:r>
            <a:r>
              <a:rPr lang="en-US"/>
              <a:t>selections, and retire some dated ones</a:t>
            </a:r>
          </a:p>
          <a:p>
            <a:r>
              <a:rPr lang="en-US"/>
              <a:t>Try to reach more still-suffering alcoholics by using different </a:t>
            </a:r>
            <a:r>
              <a:rPr lang="en-US">
                <a:solidFill>
                  <a:srgbClr val="00B050"/>
                </a:solidFill>
              </a:rPr>
              <a:t>languages and writing styles</a:t>
            </a:r>
          </a:p>
          <a:p>
            <a:r>
              <a:rPr lang="en-US"/>
              <a:t>Use the newer </a:t>
            </a:r>
            <a:r>
              <a:rPr lang="en-US">
                <a:solidFill>
                  <a:srgbClr val="00B050"/>
                </a:solidFill>
              </a:rPr>
              <a:t>technologies</a:t>
            </a:r>
            <a:r>
              <a:rPr lang="en-US"/>
              <a:t> and reach even more people</a:t>
            </a:r>
          </a:p>
          <a:p>
            <a:r>
              <a:rPr lang="en-US"/>
              <a:t>Make sure our </a:t>
            </a:r>
            <a:r>
              <a:rPr lang="en-US">
                <a:solidFill>
                  <a:srgbClr val="00B050"/>
                </a:solidFill>
              </a:rPr>
              <a:t>financial</a:t>
            </a:r>
            <a:r>
              <a:rPr lang="en-US"/>
              <a:t> reports are transparent</a:t>
            </a:r>
          </a:p>
          <a:p>
            <a:endParaRPr lang="en-US"/>
          </a:p>
          <a:p>
            <a:r>
              <a:rPr lang="en-US"/>
              <a:t>All in support of Recovery, Unity and Service, our 3 Legacies.</a:t>
            </a:r>
          </a:p>
          <a:p>
            <a:endParaRPr lang="en-US"/>
          </a:p>
        </p:txBody>
      </p:sp>
      <p:sp>
        <p:nvSpPr>
          <p:cNvPr id="4" name="Octagon 3">
            <a:extLst>
              <a:ext uri="{FF2B5EF4-FFF2-40B4-BE49-F238E27FC236}">
                <a16:creationId xmlns:a16="http://schemas.microsoft.com/office/drawing/2014/main" id="{B72065E6-1BB4-15A7-79EF-BB4FA91A3D85}"/>
              </a:ext>
            </a:extLst>
          </p:cNvPr>
          <p:cNvSpPr/>
          <p:nvPr/>
        </p:nvSpPr>
        <p:spPr>
          <a:xfrm>
            <a:off x="10552739" y="5378823"/>
            <a:ext cx="914400" cy="914400"/>
          </a:xfrm>
          <a:prstGeom prst="octag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564182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AEF5-66F9-9280-027A-E911EF1F3731}"/>
              </a:ext>
            </a:extLst>
          </p:cNvPr>
          <p:cNvSpPr>
            <a:spLocks noGrp="1"/>
          </p:cNvSpPr>
          <p:nvPr>
            <p:ph type="title"/>
          </p:nvPr>
        </p:nvSpPr>
        <p:spPr>
          <a:xfrm>
            <a:off x="912629" y="1294101"/>
            <a:ext cx="9214884" cy="2131563"/>
          </a:xfrm>
        </p:spPr>
        <p:txBody>
          <a:bodyPr>
            <a:normAutofit/>
          </a:bodyPr>
          <a:lstStyle/>
          <a:p>
            <a:r>
              <a:rPr lang="en-US" sz="6000" dirty="0">
                <a:latin typeface="Aptos Display"/>
                <a:ea typeface="+mj-lt"/>
                <a:cs typeface="+mj-lt"/>
              </a:rPr>
              <a:t>GSR Focus: Why PCAS Matters</a:t>
            </a:r>
            <a:endParaRPr lang="en-US" sz="6000" dirty="0">
              <a:latin typeface="Aptos Display"/>
            </a:endParaRPr>
          </a:p>
        </p:txBody>
      </p:sp>
      <p:sp>
        <p:nvSpPr>
          <p:cNvPr id="4" name="Text Placeholder 3">
            <a:extLst>
              <a:ext uri="{FF2B5EF4-FFF2-40B4-BE49-F238E27FC236}">
                <a16:creationId xmlns:a16="http://schemas.microsoft.com/office/drawing/2014/main" id="{B1C06283-31C1-12A0-5D34-01CBBE35C375}"/>
              </a:ext>
            </a:extLst>
          </p:cNvPr>
          <p:cNvSpPr>
            <a:spLocks noGrp="1"/>
          </p:cNvSpPr>
          <p:nvPr>
            <p:ph type="body" idx="1"/>
          </p:nvPr>
        </p:nvSpPr>
        <p:spPr>
          <a:xfrm>
            <a:off x="912628" y="3864022"/>
            <a:ext cx="7878504" cy="1702539"/>
          </a:xfrm>
        </p:spPr>
        <p:txBody>
          <a:bodyPr vert="horz" lIns="91440" tIns="45720" rIns="91440" bIns="45720" rtlCol="0" anchor="t">
            <a:noAutofit/>
          </a:bodyPr>
          <a:lstStyle/>
          <a:p>
            <a:r>
              <a:rPr lang="en-US" sz="2800" dirty="0">
                <a:solidFill>
                  <a:schemeClr val="tx1"/>
                </a:solidFill>
                <a:latin typeface="Aptos"/>
                <a:ea typeface="+mn-lt"/>
                <a:cs typeface="+mn-lt"/>
              </a:rPr>
              <a:t>The GSR is first a trusted carrier of information </a:t>
            </a:r>
            <a:r>
              <a:rPr lang="en-US" sz="2800" b="1" i="1" dirty="0">
                <a:solidFill>
                  <a:schemeClr val="tx1"/>
                </a:solidFill>
                <a:latin typeface="Aptos"/>
                <a:ea typeface="+mn-lt"/>
                <a:cs typeface="+mn-lt"/>
              </a:rPr>
              <a:t>to</a:t>
            </a:r>
            <a:r>
              <a:rPr lang="en-US" sz="2800" dirty="0">
                <a:solidFill>
                  <a:schemeClr val="tx1"/>
                </a:solidFill>
                <a:latin typeface="Aptos"/>
                <a:ea typeface="+mn-lt"/>
                <a:cs typeface="+mn-lt"/>
              </a:rPr>
              <a:t> the group — then a carrier of information  </a:t>
            </a:r>
            <a:r>
              <a:rPr lang="en-US" sz="2800" b="1" i="1" dirty="0">
                <a:solidFill>
                  <a:schemeClr val="tx1"/>
                </a:solidFill>
                <a:latin typeface="Aptos"/>
                <a:ea typeface="+mn-lt"/>
                <a:cs typeface="+mn-lt"/>
              </a:rPr>
              <a:t>from</a:t>
            </a:r>
            <a:r>
              <a:rPr lang="en-US" sz="2800" dirty="0">
                <a:solidFill>
                  <a:schemeClr val="tx1"/>
                </a:solidFill>
                <a:latin typeface="Aptos"/>
                <a:ea typeface="+mn-lt"/>
                <a:cs typeface="+mn-lt"/>
              </a:rPr>
              <a:t>  the group.</a:t>
            </a:r>
            <a:endParaRPr lang="en-US" sz="2800">
              <a:solidFill>
                <a:schemeClr val="tx1"/>
              </a:solidFill>
              <a:latin typeface="Aptos"/>
            </a:endParaRPr>
          </a:p>
          <a:p>
            <a:endParaRPr lang="en-US" dirty="0"/>
          </a:p>
        </p:txBody>
      </p:sp>
      <p:sp>
        <p:nvSpPr>
          <p:cNvPr id="5" name="Date Placeholder 4">
            <a:extLst>
              <a:ext uri="{FF2B5EF4-FFF2-40B4-BE49-F238E27FC236}">
                <a16:creationId xmlns:a16="http://schemas.microsoft.com/office/drawing/2014/main" id="{190EEE1E-0C1C-3BC7-3220-B2AAE2B3F3BC}"/>
              </a:ext>
            </a:extLst>
          </p:cNvPr>
          <p:cNvSpPr>
            <a:spLocks noGrp="1"/>
          </p:cNvSpPr>
          <p:nvPr>
            <p:ph type="dt" sz="half" idx="10"/>
          </p:nvPr>
        </p:nvSpPr>
        <p:spPr/>
        <p:txBody>
          <a:bodyPr/>
          <a:lstStyle/>
          <a:p>
            <a:fld id="{17C243E1-7CF1-4AE3-B1B6-5896C437DBA1}" type="datetime1">
              <a:rPr lang="en-US"/>
              <a:t>2/24/2026</a:t>
            </a:fld>
            <a:endParaRPr lang="en-US" dirty="0"/>
          </a:p>
        </p:txBody>
      </p:sp>
      <p:sp>
        <p:nvSpPr>
          <p:cNvPr id="6" name="Footer Placeholder 5">
            <a:extLst>
              <a:ext uri="{FF2B5EF4-FFF2-40B4-BE49-F238E27FC236}">
                <a16:creationId xmlns:a16="http://schemas.microsoft.com/office/drawing/2014/main" id="{C4C3D833-4A3F-CD00-6B9E-F424A3B6131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D4E32523-05F4-E866-0E72-1A8ACBB9F845}"/>
              </a:ext>
            </a:extLst>
          </p:cNvPr>
          <p:cNvSpPr>
            <a:spLocks noGrp="1"/>
          </p:cNvSpPr>
          <p:nvPr>
            <p:ph type="sldNum" sz="quarter" idx="12"/>
          </p:nvPr>
        </p:nvSpPr>
        <p:spPr/>
        <p:txBody>
          <a:bodyPr/>
          <a:lstStyle/>
          <a:p>
            <a:fld id="{E30AF5A0-43BB-4336-8627-9123B9144D80}" type="slidenum">
              <a:rPr lang="en-US" dirty="0"/>
              <a:t>18</a:t>
            </a:fld>
            <a:endParaRPr lang="en-US" dirty="0"/>
          </a:p>
        </p:txBody>
      </p:sp>
    </p:spTree>
    <p:extLst>
      <p:ext uri="{BB962C8B-B14F-4D97-AF65-F5344CB8AC3E}">
        <p14:creationId xmlns:p14="http://schemas.microsoft.com/office/powerpoint/2010/main" val="94335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E025B8-4F1F-75C7-0812-EEA8706D5EA6}"/>
              </a:ext>
            </a:extLst>
          </p:cNvPr>
          <p:cNvSpPr>
            <a:spLocks noGrp="1"/>
          </p:cNvSpPr>
          <p:nvPr>
            <p:ph type="dt" sz="half" idx="10"/>
          </p:nvPr>
        </p:nvSpPr>
        <p:spPr/>
        <p:txBody>
          <a:bodyPr/>
          <a:lstStyle/>
          <a:p>
            <a:fld id="{FDD4060B-8F74-4209-80AD-C0FAEB7B0055}" type="datetime1">
              <a:rPr lang="en-US"/>
              <a:t>2/24/2026</a:t>
            </a:fld>
            <a:endParaRPr lang="en-US" dirty="0"/>
          </a:p>
        </p:txBody>
      </p:sp>
      <p:sp>
        <p:nvSpPr>
          <p:cNvPr id="5" name="Footer Placeholder 4">
            <a:extLst>
              <a:ext uri="{FF2B5EF4-FFF2-40B4-BE49-F238E27FC236}">
                <a16:creationId xmlns:a16="http://schemas.microsoft.com/office/drawing/2014/main" id="{E1579BC7-645B-B9E8-963E-E4179462E27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2E660783-AA51-8CA9-18D6-D13EE71AAC5B}"/>
              </a:ext>
            </a:extLst>
          </p:cNvPr>
          <p:cNvSpPr>
            <a:spLocks noGrp="1"/>
          </p:cNvSpPr>
          <p:nvPr>
            <p:ph type="sldNum" sz="quarter" idx="12"/>
          </p:nvPr>
        </p:nvSpPr>
        <p:spPr/>
        <p:txBody>
          <a:bodyPr/>
          <a:lstStyle/>
          <a:p>
            <a:fld id="{70C12960-6E85-460F-B6E3-5B82CB31AF3D}" type="slidenum">
              <a:rPr lang="en-US" dirty="0"/>
              <a:t>19</a:t>
            </a:fld>
            <a:endParaRPr lang="en-US" dirty="0"/>
          </a:p>
        </p:txBody>
      </p:sp>
      <p:pic>
        <p:nvPicPr>
          <p:cNvPr id="9" name="Picture 8" descr="A diagram of a group meeting&#10;&#10;AI-generated content may be incorrect.">
            <a:extLst>
              <a:ext uri="{FF2B5EF4-FFF2-40B4-BE49-F238E27FC236}">
                <a16:creationId xmlns:a16="http://schemas.microsoft.com/office/drawing/2014/main" id="{91D523F4-41C0-09FC-026A-7F42679D5B15}"/>
              </a:ext>
            </a:extLst>
          </p:cNvPr>
          <p:cNvPicPr>
            <a:picLocks noChangeAspect="1"/>
          </p:cNvPicPr>
          <p:nvPr/>
        </p:nvPicPr>
        <p:blipFill>
          <a:blip r:embed="rId2"/>
          <a:stretch>
            <a:fillRect/>
          </a:stretch>
        </p:blipFill>
        <p:spPr>
          <a:xfrm>
            <a:off x="909638" y="1138238"/>
            <a:ext cx="10372725" cy="4581525"/>
          </a:xfrm>
          <a:prstGeom prst="rect">
            <a:avLst/>
          </a:prstGeom>
        </p:spPr>
      </p:pic>
    </p:spTree>
    <p:extLst>
      <p:ext uri="{BB962C8B-B14F-4D97-AF65-F5344CB8AC3E}">
        <p14:creationId xmlns:p14="http://schemas.microsoft.com/office/powerpoint/2010/main" val="2156450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38DC-0435-1740-2A4B-86771748E908}"/>
              </a:ext>
            </a:extLst>
          </p:cNvPr>
          <p:cNvSpPr>
            <a:spLocks noGrp="1"/>
          </p:cNvSpPr>
          <p:nvPr>
            <p:ph type="title"/>
          </p:nvPr>
        </p:nvSpPr>
        <p:spPr/>
        <p:txBody>
          <a:bodyPr>
            <a:normAutofit/>
          </a:bodyPr>
          <a:lstStyle/>
          <a:p>
            <a:r>
              <a:rPr lang="en-US" sz="3600"/>
              <a:t>We (Lori, Amanda, Bill) will be covering:</a:t>
            </a:r>
          </a:p>
        </p:txBody>
      </p:sp>
      <p:sp>
        <p:nvSpPr>
          <p:cNvPr id="3" name="Content Placeholder 2">
            <a:extLst>
              <a:ext uri="{FF2B5EF4-FFF2-40B4-BE49-F238E27FC236}">
                <a16:creationId xmlns:a16="http://schemas.microsoft.com/office/drawing/2014/main" id="{3D95389A-3B8A-D08F-910E-3B47EAB33FBE}"/>
              </a:ext>
            </a:extLst>
          </p:cNvPr>
          <p:cNvSpPr>
            <a:spLocks noGrp="1"/>
          </p:cNvSpPr>
          <p:nvPr>
            <p:ph idx="1"/>
          </p:nvPr>
        </p:nvSpPr>
        <p:spPr/>
        <p:txBody>
          <a:bodyPr vert="horz" lIns="91440" tIns="45720" rIns="91440" bIns="45720" rtlCol="0" anchor="t">
            <a:normAutofit/>
          </a:bodyPr>
          <a:lstStyle/>
          <a:p>
            <a:pPr marL="0" indent="0">
              <a:buNone/>
            </a:pPr>
            <a:r>
              <a:rPr lang="en-US" sz="2000"/>
              <a:t>Part 1, Lori:  </a:t>
            </a:r>
            <a:endParaRPr lang="en-US"/>
          </a:p>
          <a:p>
            <a:pPr marL="0" indent="0">
              <a:buNone/>
            </a:pPr>
            <a:r>
              <a:rPr lang="en-US" sz="2000">
                <a:highlight>
                  <a:srgbClr val="FFFF00"/>
                </a:highlight>
              </a:rPr>
              <a:t>Overview</a:t>
            </a:r>
            <a:r>
              <a:rPr lang="en-US" sz="2000"/>
              <a:t> of PCAS in Area 83:  purpose, </a:t>
            </a:r>
            <a:r>
              <a:rPr lang="en-US" sz="2000">
                <a:highlight>
                  <a:srgbClr val="FFFF00"/>
                </a:highlight>
              </a:rPr>
              <a:t>history, place within General Service Conference</a:t>
            </a:r>
          </a:p>
          <a:p>
            <a:pPr marL="0" indent="0">
              <a:buNone/>
            </a:pPr>
            <a:r>
              <a:rPr lang="en-US" sz="2000"/>
              <a:t>How PCAS supports informed group conscience and participation in AA's service structure</a:t>
            </a:r>
          </a:p>
          <a:p>
            <a:pPr>
              <a:buAutoNum type="arabicParenR"/>
            </a:pPr>
            <a:endParaRPr lang="en-US" sz="2000"/>
          </a:p>
          <a:p>
            <a:pPr marL="0" indent="0">
              <a:buNone/>
            </a:pPr>
            <a:r>
              <a:rPr lang="en-US" sz="2000"/>
              <a:t>Part 2, Amanda:  </a:t>
            </a:r>
          </a:p>
          <a:p>
            <a:pPr marL="0" indent="0">
              <a:buNone/>
            </a:pPr>
            <a:r>
              <a:rPr lang="en-US" sz="2000">
                <a:highlight>
                  <a:srgbClr val="FFFF00"/>
                </a:highlight>
              </a:rPr>
              <a:t>GSR Focus, Why PCAS matters</a:t>
            </a:r>
            <a:endParaRPr lang="en-US">
              <a:highlight>
                <a:srgbClr val="FFFF00"/>
              </a:highlight>
            </a:endParaRPr>
          </a:p>
          <a:p>
            <a:pPr marL="0" indent="0">
              <a:buNone/>
            </a:pPr>
            <a:endParaRPr lang="en-US" sz="2000"/>
          </a:p>
          <a:p>
            <a:pPr marL="0" indent="0">
              <a:buNone/>
            </a:pPr>
            <a:r>
              <a:rPr lang="en-US" sz="2000"/>
              <a:t>Part 3, Bill:  </a:t>
            </a:r>
          </a:p>
          <a:p>
            <a:pPr marL="0" indent="0">
              <a:buNone/>
            </a:pPr>
            <a:r>
              <a:rPr lang="en-US" sz="2000">
                <a:highlight>
                  <a:srgbClr val="FFFF00"/>
                </a:highlight>
              </a:rPr>
              <a:t>Common Pitfalls and Real-world Challenges</a:t>
            </a:r>
          </a:p>
          <a:p>
            <a:pPr>
              <a:buAutoNum type="arabicParenR"/>
            </a:pPr>
            <a:endParaRPr lang="en-US" sz="2000"/>
          </a:p>
        </p:txBody>
      </p:sp>
    </p:spTree>
    <p:extLst>
      <p:ext uri="{BB962C8B-B14F-4D97-AF65-F5344CB8AC3E}">
        <p14:creationId xmlns:p14="http://schemas.microsoft.com/office/powerpoint/2010/main" val="54478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970A-E27A-FBEB-3EDA-99C63711065E}"/>
              </a:ext>
            </a:extLst>
          </p:cNvPr>
          <p:cNvSpPr>
            <a:spLocks noGrp="1"/>
          </p:cNvSpPr>
          <p:nvPr>
            <p:ph type="title"/>
          </p:nvPr>
        </p:nvSpPr>
        <p:spPr/>
        <p:txBody>
          <a:bodyPr>
            <a:normAutofit/>
          </a:bodyPr>
          <a:lstStyle/>
          <a:p>
            <a:r>
              <a:rPr lang="en-US" dirty="0">
                <a:latin typeface="Aptos Display"/>
              </a:rPr>
              <a:t>What is the role of the GSR in the PCAS process?</a:t>
            </a:r>
          </a:p>
        </p:txBody>
      </p:sp>
      <p:sp>
        <p:nvSpPr>
          <p:cNvPr id="3" name="Text Placeholder 2">
            <a:extLst>
              <a:ext uri="{FF2B5EF4-FFF2-40B4-BE49-F238E27FC236}">
                <a16:creationId xmlns:a16="http://schemas.microsoft.com/office/drawing/2014/main" id="{67D62334-28CB-55ED-138F-0DFCF28FBCE0}"/>
              </a:ext>
            </a:extLst>
          </p:cNvPr>
          <p:cNvSpPr>
            <a:spLocks noGrp="1"/>
          </p:cNvSpPr>
          <p:nvPr>
            <p:ph idx="1"/>
          </p:nvPr>
        </p:nvSpPr>
        <p:spPr>
          <a:xfrm>
            <a:off x="914399" y="2316716"/>
            <a:ext cx="10363200" cy="3382658"/>
          </a:xfrm>
        </p:spPr>
        <p:txBody>
          <a:bodyPr vert="horz" lIns="91440" tIns="45720" rIns="91440" bIns="45720" rtlCol="0" anchor="t">
            <a:noAutofit/>
          </a:bodyPr>
          <a:lstStyle/>
          <a:p>
            <a:r>
              <a:rPr lang="en-US" sz="2200" dirty="0">
                <a:latin typeface="Aptos"/>
                <a:ea typeface="+mn-lt"/>
                <a:cs typeface="+mn-lt"/>
              </a:rPr>
              <a:t>When we think about the GSR role at PCAS, most of us picture speaking at the microphone. But how much of the job actually happens before we ever get there?</a:t>
            </a:r>
            <a:endParaRPr lang="en-US" dirty="0"/>
          </a:p>
          <a:p>
            <a:endParaRPr lang="en-US" sz="2200" dirty="0">
              <a:latin typeface="Aptos"/>
            </a:endParaRPr>
          </a:p>
          <a:p>
            <a:r>
              <a:rPr lang="en-US" sz="2200" dirty="0">
                <a:latin typeface="Aptos"/>
                <a:ea typeface="+mn-lt"/>
                <a:cs typeface="+mn-lt"/>
              </a:rPr>
              <a:t>The GSR role doesn’t start at the PCAS session — it starts in the home group.</a:t>
            </a:r>
          </a:p>
          <a:p>
            <a:endParaRPr lang="en-US" sz="2200" dirty="0">
              <a:latin typeface="Aptos"/>
            </a:endParaRPr>
          </a:p>
          <a:p>
            <a:r>
              <a:rPr lang="en-US" sz="2200" dirty="0">
                <a:latin typeface="Aptos"/>
                <a:ea typeface="+mn-lt"/>
                <a:cs typeface="+mn-lt"/>
              </a:rPr>
              <a:t>Before we can carry the group’s voice out, we have to bring AA’s questions in.</a:t>
            </a:r>
            <a:endParaRPr lang="en-US" dirty="0">
              <a:latin typeface="Aptos"/>
            </a:endParaRPr>
          </a:p>
        </p:txBody>
      </p:sp>
      <p:sp>
        <p:nvSpPr>
          <p:cNvPr id="4" name="Date Placeholder 3">
            <a:extLst>
              <a:ext uri="{FF2B5EF4-FFF2-40B4-BE49-F238E27FC236}">
                <a16:creationId xmlns:a16="http://schemas.microsoft.com/office/drawing/2014/main" id="{F3809FB2-54AD-A531-3CFC-3A592730C2F9}"/>
              </a:ext>
            </a:extLst>
          </p:cNvPr>
          <p:cNvSpPr>
            <a:spLocks noGrp="1"/>
          </p:cNvSpPr>
          <p:nvPr>
            <p:ph type="dt" sz="half" idx="10"/>
          </p:nvPr>
        </p:nvSpPr>
        <p:spPr/>
        <p:txBody>
          <a:bodyPr/>
          <a:lstStyle/>
          <a:p>
            <a:fld id="{B5B33107-C255-473F-84E2-F7CC2B82FCB1}" type="datetime1">
              <a:rPr lang="en-US"/>
              <a:t>2/24/2026</a:t>
            </a:fld>
            <a:endParaRPr lang="en-US" dirty="0"/>
          </a:p>
        </p:txBody>
      </p:sp>
      <p:sp>
        <p:nvSpPr>
          <p:cNvPr id="5" name="Footer Placeholder 4">
            <a:extLst>
              <a:ext uri="{FF2B5EF4-FFF2-40B4-BE49-F238E27FC236}">
                <a16:creationId xmlns:a16="http://schemas.microsoft.com/office/drawing/2014/main" id="{4F807887-AAA0-F269-24F5-00E03E0C67D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50AFCEAE-218D-EB84-37CA-C6E2BD0F413A}"/>
              </a:ext>
            </a:extLst>
          </p:cNvPr>
          <p:cNvSpPr>
            <a:spLocks noGrp="1"/>
          </p:cNvSpPr>
          <p:nvPr>
            <p:ph type="sldNum" sz="quarter" idx="12"/>
          </p:nvPr>
        </p:nvSpPr>
        <p:spPr/>
        <p:txBody>
          <a:bodyPr/>
          <a:lstStyle/>
          <a:p>
            <a:fld id="{70C12960-6E85-460F-B6E3-5B82CB31AF3D}" type="slidenum">
              <a:rPr lang="en-US" dirty="0"/>
              <a:t>20</a:t>
            </a:fld>
            <a:endParaRPr lang="en-US" dirty="0"/>
          </a:p>
        </p:txBody>
      </p:sp>
    </p:spTree>
    <p:extLst>
      <p:ext uri="{BB962C8B-B14F-4D97-AF65-F5344CB8AC3E}">
        <p14:creationId xmlns:p14="http://schemas.microsoft.com/office/powerpoint/2010/main" val="1826326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62E0-9082-25BC-9E10-F6252003599C}"/>
              </a:ext>
            </a:extLst>
          </p:cNvPr>
          <p:cNvSpPr>
            <a:spLocks noGrp="1"/>
          </p:cNvSpPr>
          <p:nvPr>
            <p:ph type="title"/>
          </p:nvPr>
        </p:nvSpPr>
        <p:spPr>
          <a:xfrm>
            <a:off x="914400" y="1276351"/>
            <a:ext cx="10363200" cy="1425695"/>
          </a:xfrm>
        </p:spPr>
        <p:txBody>
          <a:bodyPr>
            <a:normAutofit/>
          </a:bodyPr>
          <a:lstStyle/>
          <a:p>
            <a:r>
              <a:rPr lang="en-US" dirty="0">
                <a:latin typeface="Aptos Display"/>
                <a:ea typeface="+mj-lt"/>
                <a:cs typeface="+mj-lt"/>
              </a:rPr>
              <a:t>The GSR is the group’s window into AA as a Whole and the General Service Conference</a:t>
            </a:r>
            <a:endParaRPr lang="en-US" dirty="0">
              <a:latin typeface="Aptos Display"/>
            </a:endParaRPr>
          </a:p>
        </p:txBody>
      </p:sp>
      <p:sp>
        <p:nvSpPr>
          <p:cNvPr id="3" name="Content Placeholder 2">
            <a:extLst>
              <a:ext uri="{FF2B5EF4-FFF2-40B4-BE49-F238E27FC236}">
                <a16:creationId xmlns:a16="http://schemas.microsoft.com/office/drawing/2014/main" id="{280E06A3-F4DD-841C-6CAE-3DA37D10B2BB}"/>
              </a:ext>
            </a:extLst>
          </p:cNvPr>
          <p:cNvSpPr>
            <a:spLocks noGrp="1"/>
          </p:cNvSpPr>
          <p:nvPr>
            <p:ph idx="1"/>
          </p:nvPr>
        </p:nvSpPr>
        <p:spPr>
          <a:xfrm>
            <a:off x="914399" y="2930646"/>
            <a:ext cx="10363200" cy="3011183"/>
          </a:xfrm>
        </p:spPr>
        <p:txBody>
          <a:bodyPr vert="horz" lIns="91440" tIns="45720" rIns="91440" bIns="45720" rtlCol="0" anchor="t">
            <a:noAutofit/>
          </a:bodyPr>
          <a:lstStyle/>
          <a:p>
            <a:pPr>
              <a:lnSpc>
                <a:spcPct val="100000"/>
              </a:lnSpc>
            </a:pPr>
            <a:r>
              <a:rPr lang="en-US" sz="2400" dirty="0">
                <a:latin typeface="Aptos"/>
                <a:ea typeface="+mn-lt"/>
                <a:cs typeface="+mn-lt"/>
              </a:rPr>
              <a:t>Group members don’t receive the background info directly. The GSR is how the material arrives.</a:t>
            </a:r>
            <a:endParaRPr lang="en-US">
              <a:latin typeface="Aptos"/>
            </a:endParaRPr>
          </a:p>
          <a:p>
            <a:pPr>
              <a:lnSpc>
                <a:spcPct val="100000"/>
              </a:lnSpc>
            </a:pPr>
            <a:endParaRPr lang="en-US" sz="2400" dirty="0">
              <a:latin typeface="Aptos"/>
            </a:endParaRPr>
          </a:p>
          <a:p>
            <a:pPr>
              <a:lnSpc>
                <a:spcPct val="100000"/>
              </a:lnSpc>
            </a:pPr>
            <a:r>
              <a:rPr lang="en-US" sz="2400" dirty="0">
                <a:latin typeface="Aptos"/>
                <a:ea typeface="+mn-lt"/>
                <a:cs typeface="+mn-lt"/>
              </a:rPr>
              <a:t>For most group members, their GSR is how the Conference becomes 'real'.</a:t>
            </a:r>
          </a:p>
          <a:p>
            <a:pPr>
              <a:lnSpc>
                <a:spcPct val="100000"/>
              </a:lnSpc>
            </a:pPr>
            <a:endParaRPr lang="en-US" sz="2400" dirty="0">
              <a:latin typeface="Aptos"/>
            </a:endParaRPr>
          </a:p>
          <a:p>
            <a:pPr>
              <a:lnSpc>
                <a:spcPct val="100000"/>
              </a:lnSpc>
            </a:pPr>
            <a:r>
              <a:rPr lang="en-US" sz="2400" dirty="0">
                <a:latin typeface="Aptos"/>
              </a:rPr>
              <a:t>As GSR, you can translate, inform, and invite participation. </a:t>
            </a:r>
          </a:p>
        </p:txBody>
      </p:sp>
      <p:sp>
        <p:nvSpPr>
          <p:cNvPr id="4" name="Date Placeholder 3">
            <a:extLst>
              <a:ext uri="{FF2B5EF4-FFF2-40B4-BE49-F238E27FC236}">
                <a16:creationId xmlns:a16="http://schemas.microsoft.com/office/drawing/2014/main" id="{CFC90523-1D76-0E5E-5685-CDF404A20056}"/>
              </a:ext>
            </a:extLst>
          </p:cNvPr>
          <p:cNvSpPr>
            <a:spLocks noGrp="1"/>
          </p:cNvSpPr>
          <p:nvPr>
            <p:ph type="dt" sz="half" idx="10"/>
          </p:nvPr>
        </p:nvSpPr>
        <p:spPr/>
        <p:txBody>
          <a:bodyPr/>
          <a:lstStyle/>
          <a:p>
            <a:fld id="{49627FB1-D029-42B0-9190-CCD2752C1729}" type="datetime1">
              <a:rPr lang="en-US"/>
              <a:t>2/24/2026</a:t>
            </a:fld>
            <a:endParaRPr lang="en-US" dirty="0"/>
          </a:p>
        </p:txBody>
      </p:sp>
      <p:sp>
        <p:nvSpPr>
          <p:cNvPr id="5" name="Footer Placeholder 4">
            <a:extLst>
              <a:ext uri="{FF2B5EF4-FFF2-40B4-BE49-F238E27FC236}">
                <a16:creationId xmlns:a16="http://schemas.microsoft.com/office/drawing/2014/main" id="{54A6AB6B-1104-AF35-30E1-147189BF6875}"/>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F858906-7BE0-6527-684E-696C96AFD23D}"/>
              </a:ext>
            </a:extLst>
          </p:cNvPr>
          <p:cNvSpPr>
            <a:spLocks noGrp="1"/>
          </p:cNvSpPr>
          <p:nvPr>
            <p:ph type="sldNum" sz="quarter" idx="12"/>
          </p:nvPr>
        </p:nvSpPr>
        <p:spPr/>
        <p:txBody>
          <a:bodyPr/>
          <a:lstStyle/>
          <a:p>
            <a:fld id="{70C12960-6E85-460F-B6E3-5B82CB31AF3D}" type="slidenum">
              <a:rPr lang="en-US" dirty="0"/>
              <a:t>21</a:t>
            </a:fld>
            <a:endParaRPr lang="en-US" dirty="0"/>
          </a:p>
        </p:txBody>
      </p:sp>
    </p:spTree>
    <p:extLst>
      <p:ext uri="{BB962C8B-B14F-4D97-AF65-F5344CB8AC3E}">
        <p14:creationId xmlns:p14="http://schemas.microsoft.com/office/powerpoint/2010/main" val="3410193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82EB-B662-0433-3ADF-602EB2B8C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77D95-DF6D-548F-9C2C-89104FA0E9E9}"/>
              </a:ext>
            </a:extLst>
          </p:cNvPr>
          <p:cNvSpPr>
            <a:spLocks noGrp="1"/>
          </p:cNvSpPr>
          <p:nvPr>
            <p:ph type="title"/>
          </p:nvPr>
        </p:nvSpPr>
        <p:spPr/>
        <p:txBody>
          <a:bodyPr>
            <a:normAutofit/>
          </a:bodyPr>
          <a:lstStyle/>
          <a:p>
            <a:r>
              <a:rPr lang="en-US" sz="4400" dirty="0">
                <a:latin typeface="Aptos Display"/>
              </a:rPr>
              <a:t>Show of Hands</a:t>
            </a:r>
          </a:p>
        </p:txBody>
      </p:sp>
      <p:pic>
        <p:nvPicPr>
          <p:cNvPr id="5" name="Picture Placeholder 4" descr="A hand reaching out against a blue sky&#10;&#10;AI-generated content may be incorrect.">
            <a:extLst>
              <a:ext uri="{FF2B5EF4-FFF2-40B4-BE49-F238E27FC236}">
                <a16:creationId xmlns:a16="http://schemas.microsoft.com/office/drawing/2014/main" id="{7037FB7A-2298-8B77-7403-1EE1FAFEF134}"/>
              </a:ext>
            </a:extLst>
          </p:cNvPr>
          <p:cNvPicPr>
            <a:picLocks noGrp="1" noChangeAspect="1"/>
          </p:cNvPicPr>
          <p:nvPr>
            <p:ph type="pic" idx="1"/>
          </p:nvPr>
        </p:nvPicPr>
        <p:blipFill>
          <a:blip r:embed="rId2"/>
          <a:srcRect t="20390" b="20390"/>
          <a:stretch/>
        </p:blipFill>
        <p:spPr>
          <a:prstGeom prst="rect">
            <a:avLst/>
          </a:prstGeom>
        </p:spPr>
      </p:pic>
      <p:sp>
        <p:nvSpPr>
          <p:cNvPr id="3" name="Subtitle 2">
            <a:extLst>
              <a:ext uri="{FF2B5EF4-FFF2-40B4-BE49-F238E27FC236}">
                <a16:creationId xmlns:a16="http://schemas.microsoft.com/office/drawing/2014/main" id="{16F933E0-F652-0A6A-BFCC-E6E5FC5C71DE}"/>
              </a:ext>
            </a:extLst>
          </p:cNvPr>
          <p:cNvSpPr>
            <a:spLocks noGrp="1"/>
          </p:cNvSpPr>
          <p:nvPr>
            <p:ph type="body" sz="half" idx="2"/>
          </p:nvPr>
        </p:nvSpPr>
        <p:spPr>
          <a:xfrm>
            <a:off x="912628" y="2515486"/>
            <a:ext cx="3859397" cy="2934401"/>
          </a:xfrm>
        </p:spPr>
        <p:txBody>
          <a:bodyPr vert="horz" lIns="91440" tIns="45720" rIns="91440" bIns="45720" rtlCol="0" anchor="t">
            <a:noAutofit/>
          </a:bodyPr>
          <a:lstStyle/>
          <a:p>
            <a:pPr marL="285750" indent="-285750">
              <a:buChar char="•"/>
            </a:pPr>
            <a:r>
              <a:rPr lang="en-US" sz="3200" dirty="0">
                <a:latin typeface="Aptos"/>
                <a:ea typeface="+mn-lt"/>
                <a:cs typeface="+mn-lt"/>
              </a:rPr>
              <a:t>How many of you have ever brought PCAS material back to your group for discussion?</a:t>
            </a:r>
            <a:endParaRPr lang="en-US" sz="3200" dirty="0">
              <a:latin typeface="Aptos"/>
            </a:endParaRPr>
          </a:p>
          <a:p>
            <a:pPr marL="285750" indent="-285750">
              <a:buChar char="•"/>
            </a:pPr>
            <a:endParaRPr lang="en-US" sz="2000" dirty="0">
              <a:latin typeface="Franklin Gothic Medium"/>
            </a:endParaRPr>
          </a:p>
          <a:p>
            <a:endParaRPr lang="en-US" sz="2000" dirty="0"/>
          </a:p>
        </p:txBody>
      </p:sp>
    </p:spTree>
    <p:extLst>
      <p:ext uri="{BB962C8B-B14F-4D97-AF65-F5344CB8AC3E}">
        <p14:creationId xmlns:p14="http://schemas.microsoft.com/office/powerpoint/2010/main" val="1827963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13761-69AE-220E-3604-DF71F43EBD7C}"/>
              </a:ext>
            </a:extLst>
          </p:cNvPr>
          <p:cNvSpPr>
            <a:spLocks noGrp="1"/>
          </p:cNvSpPr>
          <p:nvPr>
            <p:ph type="title"/>
          </p:nvPr>
        </p:nvSpPr>
        <p:spPr>
          <a:xfrm>
            <a:off x="914400" y="1114426"/>
            <a:ext cx="10363200" cy="1187570"/>
          </a:xfrm>
        </p:spPr>
        <p:txBody>
          <a:bodyPr vert="horz" lIns="91440" tIns="45720" rIns="91440" bIns="45720" rtlCol="0" anchor="t">
            <a:noAutofit/>
          </a:bodyPr>
          <a:lstStyle/>
          <a:p>
            <a:pPr>
              <a:lnSpc>
                <a:spcPct val="90000"/>
              </a:lnSpc>
            </a:pPr>
            <a:r>
              <a:rPr lang="en-US" dirty="0">
                <a:latin typeface="Aptos Display"/>
              </a:rPr>
              <a:t>How do you inform your group (and not overwhelm them)?</a:t>
            </a:r>
          </a:p>
        </p:txBody>
      </p:sp>
      <p:sp>
        <p:nvSpPr>
          <p:cNvPr id="7" name="Text Placeholder 6">
            <a:extLst>
              <a:ext uri="{FF2B5EF4-FFF2-40B4-BE49-F238E27FC236}">
                <a16:creationId xmlns:a16="http://schemas.microsoft.com/office/drawing/2014/main" id="{B83359AB-8EBD-B348-27D0-7F239C6564F5}"/>
              </a:ext>
            </a:extLst>
          </p:cNvPr>
          <p:cNvSpPr>
            <a:spLocks noGrp="1"/>
          </p:cNvSpPr>
          <p:nvPr>
            <p:ph sz="half" idx="1"/>
          </p:nvPr>
        </p:nvSpPr>
        <p:spPr>
          <a:xfrm>
            <a:off x="914400" y="2411376"/>
            <a:ext cx="5172075" cy="3648629"/>
          </a:xfrm>
        </p:spPr>
        <p:txBody>
          <a:bodyPr vert="horz" lIns="91440" tIns="45720" rIns="91440" bIns="45720" rtlCol="0" anchor="t">
            <a:noAutofit/>
          </a:bodyPr>
          <a:lstStyle/>
          <a:p>
            <a:pPr marL="285750" indent="-285750">
              <a:lnSpc>
                <a:spcPct val="110000"/>
              </a:lnSpc>
              <a:buChar char="•"/>
            </a:pPr>
            <a:r>
              <a:rPr lang="en-US" dirty="0">
                <a:latin typeface="Aptos"/>
              </a:rPr>
              <a:t>Schedule time to discuss PCAS at your March business meeting.</a:t>
            </a:r>
          </a:p>
          <a:p>
            <a:pPr marL="285750" indent="-285750">
              <a:lnSpc>
                <a:spcPct val="110000"/>
              </a:lnSpc>
              <a:buChar char="•"/>
            </a:pPr>
            <a:r>
              <a:rPr lang="en-US" dirty="0">
                <a:latin typeface="Aptos"/>
              </a:rPr>
              <a:t>Email the background information to your group members </a:t>
            </a:r>
          </a:p>
          <a:p>
            <a:pPr marL="285750" indent="-285750">
              <a:lnSpc>
                <a:spcPct val="110000"/>
              </a:lnSpc>
              <a:buChar char="•"/>
            </a:pPr>
            <a:r>
              <a:rPr lang="en-US" dirty="0">
                <a:latin typeface="Aptos"/>
              </a:rPr>
              <a:t>Make yourself available to discuss and explain the PCAS process</a:t>
            </a:r>
          </a:p>
          <a:p>
            <a:pPr marL="285750" indent="-285750">
              <a:lnSpc>
                <a:spcPct val="110000"/>
              </a:lnSpc>
              <a:buChar char="•"/>
            </a:pPr>
            <a:r>
              <a:rPr lang="en-US" dirty="0">
                <a:latin typeface="Aptos"/>
              </a:rPr>
              <a:t>Make it clear that ALL members of Area 83 are welcome to share at PCAS sessions – no service position required</a:t>
            </a:r>
          </a:p>
        </p:txBody>
      </p:sp>
      <p:pic>
        <p:nvPicPr>
          <p:cNvPr id="8" name="Picture Placeholder 7" descr="A typewriter with a schedule&#10;&#10;AI-generated content may be incorrect.">
            <a:extLst>
              <a:ext uri="{FF2B5EF4-FFF2-40B4-BE49-F238E27FC236}">
                <a16:creationId xmlns:a16="http://schemas.microsoft.com/office/drawing/2014/main" id="{FF304293-7B00-B664-EBA6-A71FCA6096BD}"/>
              </a:ext>
            </a:extLst>
          </p:cNvPr>
          <p:cNvPicPr>
            <a:picLocks noGrp="1" noChangeAspect="1"/>
          </p:cNvPicPr>
          <p:nvPr>
            <p:ph sz="half" idx="2"/>
          </p:nvPr>
        </p:nvPicPr>
        <p:blipFill>
          <a:blip r:embed="rId2"/>
          <a:srcRect r="4" b="5795"/>
          <a:stretch>
            <a:fillRect/>
          </a:stretch>
        </p:blipFill>
        <p:spPr>
          <a:xfrm>
            <a:off x="6172200" y="2630451"/>
            <a:ext cx="5105400" cy="3210480"/>
          </a:xfrm>
          <a:prstGeom prst="rect">
            <a:avLst/>
          </a:prstGeom>
          <a:noFill/>
        </p:spPr>
      </p:pic>
      <p:sp>
        <p:nvSpPr>
          <p:cNvPr id="4" name="Date Placeholder 3">
            <a:extLst>
              <a:ext uri="{FF2B5EF4-FFF2-40B4-BE49-F238E27FC236}">
                <a16:creationId xmlns:a16="http://schemas.microsoft.com/office/drawing/2014/main" id="{0AE41A2A-6201-7BC1-75CA-45C689E38A5B}"/>
              </a:ext>
            </a:extLst>
          </p:cNvPr>
          <p:cNvSpPr>
            <a:spLocks noGrp="1"/>
          </p:cNvSpPr>
          <p:nvPr>
            <p:ph type="dt" sz="half" idx="10"/>
          </p:nvPr>
        </p:nvSpPr>
        <p:spPr>
          <a:xfrm>
            <a:off x="912628" y="6356350"/>
            <a:ext cx="2743200" cy="365125"/>
          </a:xfrm>
        </p:spPr>
        <p:txBody>
          <a:bodyPr anchor="ctr">
            <a:normAutofit/>
          </a:bodyPr>
          <a:lstStyle/>
          <a:p>
            <a:pPr>
              <a:spcAft>
                <a:spcPts val="600"/>
              </a:spcAft>
            </a:pPr>
            <a:fld id="{AE237D18-EE93-4B66-AE1E-59E6D0BB08FE}" type="datetime1">
              <a:rPr lang="en-US"/>
              <a:pPr>
                <a:spcAft>
                  <a:spcPts val="600"/>
                </a:spcAft>
              </a:pPr>
              <a:t>2/24/2026</a:t>
            </a:fld>
            <a:endParaRPr lang="en-US"/>
          </a:p>
        </p:txBody>
      </p:sp>
      <p:sp>
        <p:nvSpPr>
          <p:cNvPr id="5" name="Footer Placeholder 4">
            <a:extLst>
              <a:ext uri="{FF2B5EF4-FFF2-40B4-BE49-F238E27FC236}">
                <a16:creationId xmlns:a16="http://schemas.microsoft.com/office/drawing/2014/main" id="{D3C7574C-31AB-B07A-F8A0-6327596C2701}"/>
              </a:ext>
            </a:extLst>
          </p:cNvPr>
          <p:cNvSpPr>
            <a:spLocks noGrp="1"/>
          </p:cNvSpPr>
          <p:nvPr>
            <p:ph type="ftr" sz="quarter" idx="11"/>
          </p:nvPr>
        </p:nvSpPr>
        <p:spPr>
          <a:xfrm>
            <a:off x="6767622" y="6356350"/>
            <a:ext cx="4040373" cy="365125"/>
          </a:xfrm>
        </p:spPr>
        <p:txBody>
          <a:bodyPr anchor="ctr">
            <a:normAutofit/>
          </a:bodyPr>
          <a:lstStyle/>
          <a:p>
            <a:pPr>
              <a:lnSpc>
                <a:spcPct val="90000"/>
              </a:lnSpc>
              <a:spcAft>
                <a:spcPts val="600"/>
              </a:spcAft>
            </a:pPr>
            <a:r>
              <a:rPr lang="en-US" sz="700"/>
              <a:t>
              </a:t>
            </a:r>
          </a:p>
        </p:txBody>
      </p:sp>
      <p:sp>
        <p:nvSpPr>
          <p:cNvPr id="6" name="Slide Number Placeholder 5">
            <a:extLst>
              <a:ext uri="{FF2B5EF4-FFF2-40B4-BE49-F238E27FC236}">
                <a16:creationId xmlns:a16="http://schemas.microsoft.com/office/drawing/2014/main" id="{A70B189D-3B45-8296-7F07-5D682694999C}"/>
              </a:ext>
            </a:extLst>
          </p:cNvPr>
          <p:cNvSpPr>
            <a:spLocks noGrp="1"/>
          </p:cNvSpPr>
          <p:nvPr>
            <p:ph type="sldNum" sz="quarter" idx="12"/>
          </p:nvPr>
        </p:nvSpPr>
        <p:spPr>
          <a:xfrm>
            <a:off x="10807995" y="6356350"/>
            <a:ext cx="723014" cy="365125"/>
          </a:xfrm>
        </p:spPr>
        <p:txBody>
          <a:bodyPr anchor="ctr">
            <a:normAutofit/>
          </a:bodyPr>
          <a:lstStyle/>
          <a:p>
            <a:pPr>
              <a:spcAft>
                <a:spcPts val="600"/>
              </a:spcAft>
            </a:pPr>
            <a:fld id="{70C12960-6E85-460F-B6E3-5B82CB31AF3D}" type="slidenum">
              <a:rPr lang="en-US" dirty="0"/>
              <a:pPr>
                <a:spcAft>
                  <a:spcPts val="600"/>
                </a:spcAft>
              </a:pPr>
              <a:t>23</a:t>
            </a:fld>
            <a:endParaRPr lang="en-US"/>
          </a:p>
        </p:txBody>
      </p:sp>
    </p:spTree>
    <p:extLst>
      <p:ext uri="{BB962C8B-B14F-4D97-AF65-F5344CB8AC3E}">
        <p14:creationId xmlns:p14="http://schemas.microsoft.com/office/powerpoint/2010/main" val="3919600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42483-09D8-7EC6-F3B7-6933337BDAA4}"/>
              </a:ext>
            </a:extLst>
          </p:cNvPr>
          <p:cNvSpPr>
            <a:spLocks noGrp="1"/>
          </p:cNvSpPr>
          <p:nvPr>
            <p:ph type="title"/>
          </p:nvPr>
        </p:nvSpPr>
        <p:spPr/>
        <p:txBody>
          <a:bodyPr/>
          <a:lstStyle/>
          <a:p>
            <a:r>
              <a:rPr lang="en-US" dirty="0">
                <a:latin typeface="Aptos Display"/>
              </a:rPr>
              <a:t>Do </a:t>
            </a:r>
            <a:r>
              <a:rPr lang="en-US" i="1" dirty="0">
                <a:latin typeface="Aptos Display"/>
              </a:rPr>
              <a:t>you</a:t>
            </a:r>
            <a:r>
              <a:rPr lang="en-US" dirty="0">
                <a:latin typeface="Aptos Display"/>
              </a:rPr>
              <a:t> have to become an expert? </a:t>
            </a:r>
          </a:p>
        </p:txBody>
      </p:sp>
      <p:sp>
        <p:nvSpPr>
          <p:cNvPr id="3" name="Picture Placeholder 2">
            <a:extLst>
              <a:ext uri="{FF2B5EF4-FFF2-40B4-BE49-F238E27FC236}">
                <a16:creationId xmlns:a16="http://schemas.microsoft.com/office/drawing/2014/main" id="{CF7A6B63-4EC3-1D63-D0A2-22DCE64383BB}"/>
              </a:ext>
            </a:extLst>
          </p:cNvPr>
          <p:cNvSpPr>
            <a:spLocks noGrp="1"/>
          </p:cNvSpPr>
          <p:nvPr>
            <p:ph idx="1"/>
          </p:nvPr>
        </p:nvSpPr>
        <p:spPr>
          <a:xfrm>
            <a:off x="914399" y="2397246"/>
            <a:ext cx="10363200" cy="3382658"/>
          </a:xfrm>
        </p:spPr>
        <p:txBody>
          <a:bodyPr vert="horz" lIns="91440" tIns="45720" rIns="91440" bIns="45720" rtlCol="0" anchor="t">
            <a:noAutofit/>
          </a:bodyPr>
          <a:lstStyle/>
          <a:p>
            <a:r>
              <a:rPr lang="en-US" sz="2400" dirty="0">
                <a:latin typeface="Aptos"/>
              </a:rPr>
              <a:t>Never in the history of AA has anyone been asked to do that! You don't have to become an expert on the topics to bring the info to your group. You can explore it together.</a:t>
            </a:r>
          </a:p>
          <a:p>
            <a:r>
              <a:rPr lang="en-US" sz="2400" dirty="0">
                <a:latin typeface="Aptos"/>
              </a:rPr>
              <a:t>People want to help! You can always reach out to other GSRs, your DCM, or the Area Committee Member who is chairing the PCAS session in question. They will be happy to help talk it through with you – they may even be available to attend your business meeting.</a:t>
            </a:r>
          </a:p>
          <a:p>
            <a:pPr marL="0" indent="0">
              <a:buNone/>
            </a:pPr>
            <a:endParaRPr lang="en-US" dirty="0"/>
          </a:p>
          <a:p>
            <a:endParaRPr lang="en-US" dirty="0"/>
          </a:p>
        </p:txBody>
      </p:sp>
      <p:sp>
        <p:nvSpPr>
          <p:cNvPr id="5" name="Date Placeholder 4">
            <a:extLst>
              <a:ext uri="{FF2B5EF4-FFF2-40B4-BE49-F238E27FC236}">
                <a16:creationId xmlns:a16="http://schemas.microsoft.com/office/drawing/2014/main" id="{35489E85-84FA-10A0-D797-FE43E6B2B9C2}"/>
              </a:ext>
            </a:extLst>
          </p:cNvPr>
          <p:cNvSpPr>
            <a:spLocks noGrp="1"/>
          </p:cNvSpPr>
          <p:nvPr>
            <p:ph type="dt" sz="half" idx="10"/>
          </p:nvPr>
        </p:nvSpPr>
        <p:spPr/>
        <p:txBody>
          <a:bodyPr/>
          <a:lstStyle/>
          <a:p>
            <a:fld id="{CD32FE23-153E-45FC-B7DD-63801190B55A}" type="datetime1">
              <a:rPr lang="en-US"/>
              <a:t>2/24/2026</a:t>
            </a:fld>
            <a:endParaRPr lang="en-US" dirty="0"/>
          </a:p>
        </p:txBody>
      </p:sp>
      <p:sp>
        <p:nvSpPr>
          <p:cNvPr id="6" name="Footer Placeholder 5">
            <a:extLst>
              <a:ext uri="{FF2B5EF4-FFF2-40B4-BE49-F238E27FC236}">
                <a16:creationId xmlns:a16="http://schemas.microsoft.com/office/drawing/2014/main" id="{C91F7A2F-482A-2D09-1C7C-C109AA23EC6B}"/>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387A4D41-8070-A3B3-0296-FD42B3D9EF4B}"/>
              </a:ext>
            </a:extLst>
          </p:cNvPr>
          <p:cNvSpPr>
            <a:spLocks noGrp="1"/>
          </p:cNvSpPr>
          <p:nvPr>
            <p:ph type="sldNum" sz="quarter" idx="12"/>
          </p:nvPr>
        </p:nvSpPr>
        <p:spPr/>
        <p:txBody>
          <a:bodyPr/>
          <a:lstStyle/>
          <a:p>
            <a:fld id="{70C12960-6E85-460F-B6E3-5B82CB31AF3D}" type="slidenum">
              <a:rPr lang="en-US" dirty="0"/>
              <a:t>24</a:t>
            </a:fld>
            <a:endParaRPr lang="en-US" dirty="0"/>
          </a:p>
        </p:txBody>
      </p:sp>
    </p:spTree>
    <p:extLst>
      <p:ext uri="{BB962C8B-B14F-4D97-AF65-F5344CB8AC3E}">
        <p14:creationId xmlns:p14="http://schemas.microsoft.com/office/powerpoint/2010/main" val="1005712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172A-6879-81A4-6DA4-90B9B69AD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48E3D-DC2A-8563-9CD8-4547FD8A8176}"/>
              </a:ext>
            </a:extLst>
          </p:cNvPr>
          <p:cNvSpPr>
            <a:spLocks noGrp="1"/>
          </p:cNvSpPr>
          <p:nvPr>
            <p:ph type="title"/>
          </p:nvPr>
        </p:nvSpPr>
        <p:spPr/>
        <p:txBody>
          <a:bodyPr>
            <a:normAutofit/>
          </a:bodyPr>
          <a:lstStyle/>
          <a:p>
            <a:r>
              <a:rPr lang="en-US" sz="4400" dirty="0">
                <a:latin typeface="Aptos Display"/>
              </a:rPr>
              <a:t>Show of Hands</a:t>
            </a:r>
          </a:p>
        </p:txBody>
      </p:sp>
      <p:pic>
        <p:nvPicPr>
          <p:cNvPr id="5" name="Picture Placeholder 4" descr="A hand reaching out against a blue sky&#10;&#10;AI-generated content may be incorrect.">
            <a:extLst>
              <a:ext uri="{FF2B5EF4-FFF2-40B4-BE49-F238E27FC236}">
                <a16:creationId xmlns:a16="http://schemas.microsoft.com/office/drawing/2014/main" id="{EE1EF8E4-7BD2-5D45-E445-D3D7D56DB96B}"/>
              </a:ext>
            </a:extLst>
          </p:cNvPr>
          <p:cNvPicPr>
            <a:picLocks noGrp="1" noChangeAspect="1"/>
          </p:cNvPicPr>
          <p:nvPr>
            <p:ph type="pic" idx="1"/>
          </p:nvPr>
        </p:nvPicPr>
        <p:blipFill>
          <a:blip r:embed="rId2"/>
          <a:srcRect t="20390" b="20390"/>
          <a:stretch/>
        </p:blipFill>
        <p:spPr>
          <a:prstGeom prst="rect">
            <a:avLst/>
          </a:prstGeom>
        </p:spPr>
      </p:pic>
      <p:sp>
        <p:nvSpPr>
          <p:cNvPr id="3" name="Subtitle 2">
            <a:extLst>
              <a:ext uri="{FF2B5EF4-FFF2-40B4-BE49-F238E27FC236}">
                <a16:creationId xmlns:a16="http://schemas.microsoft.com/office/drawing/2014/main" id="{6AF82870-C77D-FAFF-5993-F219AA9DDE50}"/>
              </a:ext>
            </a:extLst>
          </p:cNvPr>
          <p:cNvSpPr>
            <a:spLocks noGrp="1"/>
          </p:cNvSpPr>
          <p:nvPr>
            <p:ph type="body" sz="half" idx="2"/>
          </p:nvPr>
        </p:nvSpPr>
        <p:spPr>
          <a:xfrm>
            <a:off x="912628" y="2515486"/>
            <a:ext cx="3859397" cy="2934401"/>
          </a:xfrm>
        </p:spPr>
        <p:txBody>
          <a:bodyPr vert="horz" lIns="91440" tIns="45720" rIns="91440" bIns="45720" rtlCol="0" anchor="t">
            <a:noAutofit/>
          </a:bodyPr>
          <a:lstStyle/>
          <a:p>
            <a:pPr marL="285750" indent="-285750">
              <a:buChar char="•"/>
            </a:pPr>
            <a:r>
              <a:rPr lang="en-US" sz="3200" dirty="0">
                <a:latin typeface="Aptos"/>
                <a:ea typeface="+mn-lt"/>
                <a:cs typeface="+mn-lt"/>
              </a:rPr>
              <a:t>Who has reached out to someone at a different service level for help?</a:t>
            </a:r>
            <a:endParaRPr lang="en-US" sz="3200" dirty="0">
              <a:latin typeface="Aptos"/>
            </a:endParaRPr>
          </a:p>
          <a:p>
            <a:pPr marL="285750" indent="-285750">
              <a:buChar char="•"/>
            </a:pPr>
            <a:endParaRPr lang="en-US" sz="2000" dirty="0">
              <a:latin typeface="Franklin Gothic Medium"/>
            </a:endParaRPr>
          </a:p>
          <a:p>
            <a:endParaRPr lang="en-US" sz="2000" dirty="0"/>
          </a:p>
        </p:txBody>
      </p:sp>
    </p:spTree>
    <p:extLst>
      <p:ext uri="{BB962C8B-B14F-4D97-AF65-F5344CB8AC3E}">
        <p14:creationId xmlns:p14="http://schemas.microsoft.com/office/powerpoint/2010/main" val="1860369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C1D6-EF54-3B34-F59A-382E789DFA0D}"/>
              </a:ext>
            </a:extLst>
          </p:cNvPr>
          <p:cNvSpPr>
            <a:spLocks noGrp="1"/>
          </p:cNvSpPr>
          <p:nvPr>
            <p:ph type="title"/>
          </p:nvPr>
        </p:nvSpPr>
        <p:spPr/>
        <p:txBody>
          <a:bodyPr/>
          <a:lstStyle/>
          <a:p>
            <a:r>
              <a:rPr lang="en-US" dirty="0">
                <a:latin typeface="Aptos Display"/>
              </a:rPr>
              <a:t>What are you asking your group to </a:t>
            </a:r>
            <a:r>
              <a:rPr lang="en-US" i="1" dirty="0">
                <a:latin typeface="Aptos Display"/>
              </a:rPr>
              <a:t>do</a:t>
            </a:r>
            <a:r>
              <a:rPr lang="en-US" dirty="0">
                <a:latin typeface="Aptos Display"/>
              </a:rPr>
              <a:t>?</a:t>
            </a:r>
          </a:p>
        </p:txBody>
      </p:sp>
      <p:sp>
        <p:nvSpPr>
          <p:cNvPr id="3" name="Content Placeholder 2">
            <a:extLst>
              <a:ext uri="{FF2B5EF4-FFF2-40B4-BE49-F238E27FC236}">
                <a16:creationId xmlns:a16="http://schemas.microsoft.com/office/drawing/2014/main" id="{9A9EE584-F372-5FF5-7A53-70125F1DB59C}"/>
              </a:ext>
            </a:extLst>
          </p:cNvPr>
          <p:cNvSpPr>
            <a:spLocks noGrp="1"/>
          </p:cNvSpPr>
          <p:nvPr>
            <p:ph idx="1"/>
          </p:nvPr>
        </p:nvSpPr>
        <p:spPr>
          <a:xfrm>
            <a:off x="914399" y="2349621"/>
            <a:ext cx="10363200" cy="3382658"/>
          </a:xfrm>
        </p:spPr>
        <p:txBody>
          <a:bodyPr vert="horz" lIns="91440" tIns="45720" rIns="91440" bIns="45720" rtlCol="0" anchor="t">
            <a:normAutofit/>
          </a:bodyPr>
          <a:lstStyle/>
          <a:p>
            <a:r>
              <a:rPr lang="en-US" sz="2400" dirty="0">
                <a:latin typeface="Aptos"/>
              </a:rPr>
              <a:t>Not to fix AA</a:t>
            </a:r>
          </a:p>
          <a:p>
            <a:r>
              <a:rPr lang="en-US" sz="2400" dirty="0">
                <a:latin typeface="Aptos"/>
              </a:rPr>
              <a:t>Not to vote on what the Conference should do</a:t>
            </a:r>
          </a:p>
          <a:p>
            <a:r>
              <a:rPr lang="en-US" sz="2400" dirty="0">
                <a:latin typeface="Aptos"/>
              </a:rPr>
              <a:t>Not become experts on every topic</a:t>
            </a:r>
          </a:p>
          <a:p>
            <a:endParaRPr lang="en-US" sz="2400" dirty="0">
              <a:latin typeface="Aptos"/>
            </a:endParaRPr>
          </a:p>
          <a:p>
            <a:r>
              <a:rPr lang="en-US" sz="2800" dirty="0">
                <a:latin typeface="Aptos"/>
                <a:ea typeface="+mn-lt"/>
                <a:cs typeface="+mn-lt"/>
              </a:rPr>
              <a:t>We’re asking something much simpler — and much more important.</a:t>
            </a:r>
            <a:br>
              <a:rPr lang="en-US" sz="2800" dirty="0">
                <a:latin typeface="Aptos"/>
                <a:ea typeface="+mn-lt"/>
                <a:cs typeface="+mn-lt"/>
              </a:rPr>
            </a:br>
            <a:r>
              <a:rPr lang="en-US" sz="2800" dirty="0">
                <a:latin typeface="Aptos"/>
                <a:ea typeface="+mn-lt"/>
                <a:cs typeface="+mn-lt"/>
              </a:rPr>
              <a:t> We’re asking them to help AA think.</a:t>
            </a:r>
            <a:endParaRPr lang="en-US" sz="2800" dirty="0">
              <a:latin typeface="Aptos"/>
            </a:endParaRPr>
          </a:p>
        </p:txBody>
      </p:sp>
      <p:sp>
        <p:nvSpPr>
          <p:cNvPr id="4" name="Date Placeholder 3">
            <a:extLst>
              <a:ext uri="{FF2B5EF4-FFF2-40B4-BE49-F238E27FC236}">
                <a16:creationId xmlns:a16="http://schemas.microsoft.com/office/drawing/2014/main" id="{975680A1-06B8-6DC6-0975-C2879AA3D9C0}"/>
              </a:ext>
            </a:extLst>
          </p:cNvPr>
          <p:cNvSpPr>
            <a:spLocks noGrp="1"/>
          </p:cNvSpPr>
          <p:nvPr>
            <p:ph type="dt" sz="half" idx="10"/>
          </p:nvPr>
        </p:nvSpPr>
        <p:spPr/>
        <p:txBody>
          <a:bodyPr/>
          <a:lstStyle/>
          <a:p>
            <a:fld id="{368AC778-4559-428E-809D-F700C10EFE02}" type="datetime1">
              <a:rPr lang="en-US"/>
              <a:t>2/24/2026</a:t>
            </a:fld>
            <a:endParaRPr lang="en-US" dirty="0"/>
          </a:p>
        </p:txBody>
      </p:sp>
      <p:sp>
        <p:nvSpPr>
          <p:cNvPr id="5" name="Footer Placeholder 4">
            <a:extLst>
              <a:ext uri="{FF2B5EF4-FFF2-40B4-BE49-F238E27FC236}">
                <a16:creationId xmlns:a16="http://schemas.microsoft.com/office/drawing/2014/main" id="{0C9D2AC5-27A5-36BD-64E3-9B696328887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AFC009B-2066-1206-18A8-8ACEDDE77AC3}"/>
              </a:ext>
            </a:extLst>
          </p:cNvPr>
          <p:cNvSpPr>
            <a:spLocks noGrp="1"/>
          </p:cNvSpPr>
          <p:nvPr>
            <p:ph type="sldNum" sz="quarter" idx="12"/>
          </p:nvPr>
        </p:nvSpPr>
        <p:spPr/>
        <p:txBody>
          <a:bodyPr/>
          <a:lstStyle/>
          <a:p>
            <a:fld id="{70C12960-6E85-460F-B6E3-5B82CB31AF3D}" type="slidenum">
              <a:rPr lang="en-US" dirty="0"/>
              <a:t>26</a:t>
            </a:fld>
            <a:endParaRPr lang="en-US" dirty="0"/>
          </a:p>
        </p:txBody>
      </p:sp>
    </p:spTree>
    <p:extLst>
      <p:ext uri="{BB962C8B-B14F-4D97-AF65-F5344CB8AC3E}">
        <p14:creationId xmlns:p14="http://schemas.microsoft.com/office/powerpoint/2010/main" val="276653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A493-D4A3-1677-6D17-E7824F859C2F}"/>
              </a:ext>
            </a:extLst>
          </p:cNvPr>
          <p:cNvSpPr>
            <a:spLocks noGrp="1"/>
          </p:cNvSpPr>
          <p:nvPr>
            <p:ph type="title"/>
          </p:nvPr>
        </p:nvSpPr>
        <p:spPr/>
        <p:txBody>
          <a:bodyPr>
            <a:normAutofit/>
          </a:bodyPr>
          <a:lstStyle/>
          <a:p>
            <a:r>
              <a:rPr lang="en-US" sz="4800" dirty="0">
                <a:latin typeface="Aptos Display"/>
              </a:rPr>
              <a:t>PCAS – The Big Day</a:t>
            </a:r>
          </a:p>
        </p:txBody>
      </p:sp>
      <p:sp>
        <p:nvSpPr>
          <p:cNvPr id="3" name="Content Placeholder 2">
            <a:extLst>
              <a:ext uri="{FF2B5EF4-FFF2-40B4-BE49-F238E27FC236}">
                <a16:creationId xmlns:a16="http://schemas.microsoft.com/office/drawing/2014/main" id="{6F8532F4-6DA7-7011-77DE-26721BED24A9}"/>
              </a:ext>
            </a:extLst>
          </p:cNvPr>
          <p:cNvSpPr>
            <a:spLocks noGrp="1"/>
          </p:cNvSpPr>
          <p:nvPr>
            <p:ph idx="1"/>
          </p:nvPr>
        </p:nvSpPr>
        <p:spPr>
          <a:xfrm>
            <a:off x="914399" y="2351353"/>
            <a:ext cx="10363200" cy="3382658"/>
          </a:xfrm>
        </p:spPr>
        <p:txBody>
          <a:bodyPr vert="horz" lIns="91440" tIns="45720" rIns="91440" bIns="45720" rtlCol="0" anchor="t">
            <a:normAutofit fontScale="92500" lnSpcReduction="20000"/>
          </a:bodyPr>
          <a:lstStyle/>
          <a:p>
            <a:r>
              <a:rPr lang="en-US" dirty="0">
                <a:latin typeface="Aptos"/>
              </a:rPr>
              <a:t>First and MOST IMPORTANT: These are not debates, they are sharing sessions. </a:t>
            </a:r>
          </a:p>
          <a:p>
            <a:r>
              <a:rPr lang="en-US" dirty="0">
                <a:latin typeface="Aptos"/>
                <a:ea typeface="+mn-lt"/>
                <a:cs typeface="+mn-lt"/>
              </a:rPr>
              <a:t>Most of the time you’ll be listening. You’ll hear how other groups understood the question, what experiences they’ve had, and concerns you may not have considered.</a:t>
            </a:r>
          </a:p>
          <a:p>
            <a:r>
              <a:rPr lang="en-US" dirty="0">
                <a:latin typeface="Aptos"/>
                <a:ea typeface="+mn-lt"/>
                <a:cs typeface="+mn-lt"/>
              </a:rPr>
              <a:t>When it’s your turn, your job is simple: briefly describe your group’s experience:</a:t>
            </a:r>
          </a:p>
          <a:p>
            <a:pPr marL="0" indent="0">
              <a:buNone/>
            </a:pPr>
            <a:r>
              <a:rPr lang="en-US" i="1" dirty="0">
                <a:latin typeface="Aptos"/>
                <a:ea typeface="+mn-lt"/>
                <a:cs typeface="+mn-lt"/>
              </a:rPr>
              <a:t> “Our group felt…</a:t>
            </a:r>
            <a:br>
              <a:rPr lang="en-US" i="1" dirty="0">
                <a:latin typeface="Aptos"/>
                <a:ea typeface="+mn-lt"/>
                <a:cs typeface="+mn-lt"/>
              </a:rPr>
            </a:br>
            <a:r>
              <a:rPr lang="en-US" i="1" dirty="0">
                <a:latin typeface="Aptos"/>
                <a:ea typeface="+mn-lt"/>
                <a:cs typeface="+mn-lt"/>
              </a:rPr>
              <a:t>  Our group had concerns about…</a:t>
            </a:r>
            <a:br>
              <a:rPr lang="en-US" i="1" dirty="0">
                <a:latin typeface="Aptos"/>
                <a:ea typeface="+mn-lt"/>
                <a:cs typeface="+mn-lt"/>
              </a:rPr>
            </a:br>
            <a:r>
              <a:rPr lang="en-US" i="1" dirty="0">
                <a:latin typeface="Aptos"/>
                <a:ea typeface="+mn-lt"/>
                <a:cs typeface="+mn-lt"/>
              </a:rPr>
              <a:t>  Our experience has been…”</a:t>
            </a:r>
            <a:endParaRPr lang="en-US" dirty="0">
              <a:latin typeface="Aptos"/>
              <a:ea typeface="+mn-lt"/>
              <a:cs typeface="+mn-lt"/>
            </a:endParaRPr>
          </a:p>
        </p:txBody>
      </p:sp>
      <p:sp>
        <p:nvSpPr>
          <p:cNvPr id="4" name="Date Placeholder 3">
            <a:extLst>
              <a:ext uri="{FF2B5EF4-FFF2-40B4-BE49-F238E27FC236}">
                <a16:creationId xmlns:a16="http://schemas.microsoft.com/office/drawing/2014/main" id="{79BD9DF6-102D-4073-C0A6-6E1B6B2CD7B5}"/>
              </a:ext>
            </a:extLst>
          </p:cNvPr>
          <p:cNvSpPr>
            <a:spLocks noGrp="1"/>
          </p:cNvSpPr>
          <p:nvPr>
            <p:ph type="dt" sz="half" idx="10"/>
          </p:nvPr>
        </p:nvSpPr>
        <p:spPr/>
        <p:txBody>
          <a:bodyPr/>
          <a:lstStyle/>
          <a:p>
            <a:fld id="{3AE5FFAA-4CEA-4853-8C0E-8960C7F6BF60}" type="datetime1">
              <a:rPr lang="en-US"/>
              <a:t>2/24/2026</a:t>
            </a:fld>
            <a:endParaRPr lang="en-US" dirty="0"/>
          </a:p>
        </p:txBody>
      </p:sp>
      <p:sp>
        <p:nvSpPr>
          <p:cNvPr id="5" name="Footer Placeholder 4">
            <a:extLst>
              <a:ext uri="{FF2B5EF4-FFF2-40B4-BE49-F238E27FC236}">
                <a16:creationId xmlns:a16="http://schemas.microsoft.com/office/drawing/2014/main" id="{4D0D1B2E-D2BB-8BAB-E26B-1E086FC9571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D35D7FD-1C46-F6F4-4585-C61F31BC373B}"/>
              </a:ext>
            </a:extLst>
          </p:cNvPr>
          <p:cNvSpPr>
            <a:spLocks noGrp="1"/>
          </p:cNvSpPr>
          <p:nvPr>
            <p:ph type="sldNum" sz="quarter" idx="12"/>
          </p:nvPr>
        </p:nvSpPr>
        <p:spPr/>
        <p:txBody>
          <a:bodyPr/>
          <a:lstStyle/>
          <a:p>
            <a:fld id="{70C12960-6E85-460F-B6E3-5B82CB31AF3D}" type="slidenum">
              <a:rPr lang="en-US" dirty="0"/>
              <a:t>27</a:t>
            </a:fld>
            <a:endParaRPr lang="en-US" dirty="0"/>
          </a:p>
        </p:txBody>
      </p:sp>
    </p:spTree>
    <p:extLst>
      <p:ext uri="{BB962C8B-B14F-4D97-AF65-F5344CB8AC3E}">
        <p14:creationId xmlns:p14="http://schemas.microsoft.com/office/powerpoint/2010/main" val="172283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Aptos Display"/>
              </a:rPr>
              <a:t>Show of Hands</a:t>
            </a:r>
          </a:p>
        </p:txBody>
      </p:sp>
      <p:pic>
        <p:nvPicPr>
          <p:cNvPr id="5" name="Picture Placeholder 4" descr="A hand reaching out against a blue sky&#10;&#10;AI-generated content may be incorrect.">
            <a:extLst>
              <a:ext uri="{FF2B5EF4-FFF2-40B4-BE49-F238E27FC236}">
                <a16:creationId xmlns:a16="http://schemas.microsoft.com/office/drawing/2014/main" id="{71C780A2-08CD-96C9-DE45-6E7A465D795A}"/>
              </a:ext>
            </a:extLst>
          </p:cNvPr>
          <p:cNvPicPr>
            <a:picLocks noGrp="1" noChangeAspect="1"/>
          </p:cNvPicPr>
          <p:nvPr>
            <p:ph type="pic" idx="1"/>
          </p:nvPr>
        </p:nvPicPr>
        <p:blipFill>
          <a:blip r:embed="rId2"/>
          <a:srcRect t="20390" b="20390"/>
          <a:stretch/>
        </p:blipFill>
        <p:spPr>
          <a:prstGeom prst="rect">
            <a:avLst/>
          </a:prstGeom>
        </p:spPr>
      </p:pic>
      <p:sp>
        <p:nvSpPr>
          <p:cNvPr id="3" name="Subtitle 2"/>
          <p:cNvSpPr>
            <a:spLocks noGrp="1"/>
          </p:cNvSpPr>
          <p:nvPr>
            <p:ph type="body" sz="half" idx="2"/>
          </p:nvPr>
        </p:nvSpPr>
        <p:spPr>
          <a:xfrm>
            <a:off x="912628" y="2495859"/>
            <a:ext cx="4011797" cy="2934401"/>
          </a:xfrm>
        </p:spPr>
        <p:txBody>
          <a:bodyPr vert="horz" lIns="91440" tIns="45720" rIns="91440" bIns="45720" rtlCol="0" anchor="t">
            <a:noAutofit/>
          </a:bodyPr>
          <a:lstStyle/>
          <a:p>
            <a:pPr marL="285750" indent="-285750">
              <a:buChar char="•"/>
            </a:pPr>
            <a:r>
              <a:rPr lang="en-US" sz="2800" dirty="0">
                <a:latin typeface="Aptos"/>
              </a:rPr>
              <a:t>Who has attended a PCAS session before?</a:t>
            </a:r>
          </a:p>
          <a:p>
            <a:pPr marL="285750" indent="-285750">
              <a:buChar char="•"/>
            </a:pPr>
            <a:r>
              <a:rPr lang="en-US" sz="2800" dirty="0">
                <a:latin typeface="Aptos"/>
              </a:rPr>
              <a:t>Who has gone up to speak at the microphone?</a:t>
            </a:r>
          </a:p>
          <a:p>
            <a:endParaRPr lang="en-US" sz="2000" dirty="0">
              <a:latin typeface="Grandview Display"/>
            </a:endParaRPr>
          </a:p>
        </p:txBody>
      </p:sp>
    </p:spTree>
    <p:extLst>
      <p:ext uri="{BB962C8B-B14F-4D97-AF65-F5344CB8AC3E}">
        <p14:creationId xmlns:p14="http://schemas.microsoft.com/office/powerpoint/2010/main" val="3907531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6922D00-11F9-1E53-0947-71A983C30F58}"/>
              </a:ext>
            </a:extLst>
          </p:cNvPr>
          <p:cNvSpPr>
            <a:spLocks noGrp="1"/>
          </p:cNvSpPr>
          <p:nvPr>
            <p:ph type="title"/>
          </p:nvPr>
        </p:nvSpPr>
        <p:spPr>
          <a:xfrm>
            <a:off x="912628" y="1129663"/>
            <a:ext cx="6021572" cy="1328673"/>
          </a:xfrm>
        </p:spPr>
        <p:txBody>
          <a:bodyPr>
            <a:normAutofit/>
          </a:bodyPr>
          <a:lstStyle/>
          <a:p>
            <a:r>
              <a:rPr lang="en-US" sz="4000" dirty="0">
                <a:latin typeface="Aptos Display"/>
                <a:ea typeface="+mj-lt"/>
                <a:cs typeface="+mj-lt"/>
              </a:rPr>
              <a:t>Rule 62 &amp; The Joy of Being Useful</a:t>
            </a:r>
            <a:endParaRPr lang="en-US" sz="4000" dirty="0">
              <a:latin typeface="Aptos Display"/>
            </a:endParaRPr>
          </a:p>
        </p:txBody>
      </p:sp>
      <p:pic>
        <p:nvPicPr>
          <p:cNvPr id="8" name="Picture Placeholder 7" descr="A chalkboard sign with white writing on it&#10;&#10;AI-generated content may be incorrect.">
            <a:extLst>
              <a:ext uri="{FF2B5EF4-FFF2-40B4-BE49-F238E27FC236}">
                <a16:creationId xmlns:a16="http://schemas.microsoft.com/office/drawing/2014/main" id="{485CE19F-14E6-F00A-7337-6ED9C7FEC090}"/>
              </a:ext>
            </a:extLst>
          </p:cNvPr>
          <p:cNvPicPr>
            <a:picLocks noGrp="1" noChangeAspect="1"/>
          </p:cNvPicPr>
          <p:nvPr>
            <p:ph idx="1"/>
          </p:nvPr>
        </p:nvPicPr>
        <p:blipFill>
          <a:blip r:embed="rId2"/>
          <a:stretch/>
        </p:blipFill>
        <p:spPr>
          <a:xfrm>
            <a:off x="7690466" y="987425"/>
            <a:ext cx="3253144" cy="4873625"/>
          </a:xfrm>
          <a:prstGeom prst="rect">
            <a:avLst/>
          </a:prstGeom>
          <a:noFill/>
        </p:spPr>
      </p:pic>
      <p:sp>
        <p:nvSpPr>
          <p:cNvPr id="22" name="Text Placeholder 3">
            <a:extLst>
              <a:ext uri="{FF2B5EF4-FFF2-40B4-BE49-F238E27FC236}">
                <a16:creationId xmlns:a16="http://schemas.microsoft.com/office/drawing/2014/main" id="{CEB1AF42-665B-B56F-688E-A69B128729B8}"/>
              </a:ext>
            </a:extLst>
          </p:cNvPr>
          <p:cNvSpPr>
            <a:spLocks noGrp="1"/>
          </p:cNvSpPr>
          <p:nvPr>
            <p:ph type="body" sz="half" idx="2"/>
          </p:nvPr>
        </p:nvSpPr>
        <p:spPr>
          <a:xfrm>
            <a:off x="912628" y="2458336"/>
            <a:ext cx="6021572" cy="3229676"/>
          </a:xfrm>
        </p:spPr>
        <p:txBody>
          <a:bodyPr vert="horz" lIns="91440" tIns="45720" rIns="91440" bIns="45720" rtlCol="0" anchor="t">
            <a:noAutofit/>
          </a:bodyPr>
          <a:lstStyle/>
          <a:p>
            <a:pPr marL="285750" indent="-285750">
              <a:buChar char="•"/>
            </a:pPr>
            <a:r>
              <a:rPr lang="en-US" sz="2000" dirty="0">
                <a:latin typeface="Aptos"/>
                <a:ea typeface="+mn-lt"/>
                <a:cs typeface="+mn-lt"/>
              </a:rPr>
              <a:t>Enjoy the day! You are there to participate, there's no 'getting it right'. The day works because no one person is responsible for AA’s future.</a:t>
            </a:r>
          </a:p>
          <a:p>
            <a:pPr marL="285750" indent="-285750">
              <a:buChar char="•"/>
            </a:pPr>
            <a:r>
              <a:rPr lang="en-US" sz="2000" dirty="0">
                <a:latin typeface="Aptos"/>
                <a:ea typeface="+mn-lt"/>
                <a:cs typeface="+mn-lt"/>
              </a:rPr>
              <a:t>We </a:t>
            </a:r>
            <a:r>
              <a:rPr lang="en-US" sz="2000" i="1" dirty="0">
                <a:latin typeface="Aptos"/>
                <a:ea typeface="+mn-lt"/>
                <a:cs typeface="+mn-lt"/>
              </a:rPr>
              <a:t>get</a:t>
            </a:r>
            <a:r>
              <a:rPr lang="en-US" sz="2000" dirty="0">
                <a:latin typeface="Aptos"/>
                <a:ea typeface="+mn-lt"/>
                <a:cs typeface="+mn-lt"/>
              </a:rPr>
              <a:t> to take part in is something AA has done for decades — trusting ordinary members to help shape our future together. How cool is that?</a:t>
            </a:r>
            <a:endParaRPr lang="en-US" sz="2000">
              <a:latin typeface="Aptos"/>
            </a:endParaRPr>
          </a:p>
          <a:p>
            <a:pPr marL="285750" indent="-285750">
              <a:buChar char="•"/>
            </a:pPr>
            <a:r>
              <a:rPr lang="en-US" sz="2000" dirty="0">
                <a:latin typeface="Aptos"/>
                <a:ea typeface="+mn-lt"/>
                <a:cs typeface="+mn-lt"/>
              </a:rPr>
              <a:t>That shared responsibility often turns into shared joy &amp; gratitude. </a:t>
            </a:r>
            <a:endParaRPr lang="en-US" sz="2000" dirty="0">
              <a:latin typeface="Aptos"/>
            </a:endParaRPr>
          </a:p>
          <a:p>
            <a:endParaRPr lang="en-US" dirty="0"/>
          </a:p>
          <a:p>
            <a:endParaRPr lang="en-US" dirty="0"/>
          </a:p>
        </p:txBody>
      </p:sp>
      <p:sp>
        <p:nvSpPr>
          <p:cNvPr id="5" name="Date Placeholder 4">
            <a:extLst>
              <a:ext uri="{FF2B5EF4-FFF2-40B4-BE49-F238E27FC236}">
                <a16:creationId xmlns:a16="http://schemas.microsoft.com/office/drawing/2014/main" id="{CE98FCF7-56C4-F16F-851F-04D4D107872B}"/>
              </a:ext>
            </a:extLst>
          </p:cNvPr>
          <p:cNvSpPr>
            <a:spLocks noGrp="1"/>
          </p:cNvSpPr>
          <p:nvPr>
            <p:ph type="dt" sz="half" idx="10"/>
          </p:nvPr>
        </p:nvSpPr>
        <p:spPr>
          <a:xfrm>
            <a:off x="912628" y="6356350"/>
            <a:ext cx="2743200" cy="365125"/>
          </a:xfrm>
        </p:spPr>
        <p:txBody>
          <a:bodyPr anchor="ctr">
            <a:normAutofit/>
          </a:bodyPr>
          <a:lstStyle/>
          <a:p>
            <a:pPr>
              <a:spcAft>
                <a:spcPts val="600"/>
              </a:spcAft>
            </a:pPr>
            <a:fld id="{F812A423-2CCC-4FD3-9D7B-48235156DFBF}" type="datetime1">
              <a:rPr lang="en-US"/>
              <a:pPr>
                <a:spcAft>
                  <a:spcPts val="600"/>
                </a:spcAft>
              </a:pPr>
              <a:t>2/24/2026</a:t>
            </a:fld>
            <a:endParaRPr lang="en-US"/>
          </a:p>
        </p:txBody>
      </p:sp>
      <p:sp>
        <p:nvSpPr>
          <p:cNvPr id="6" name="Footer Placeholder 5">
            <a:extLst>
              <a:ext uri="{FF2B5EF4-FFF2-40B4-BE49-F238E27FC236}">
                <a16:creationId xmlns:a16="http://schemas.microsoft.com/office/drawing/2014/main" id="{6A8373B0-189D-9985-F50F-0EC4E236A25B}"/>
              </a:ext>
            </a:extLst>
          </p:cNvPr>
          <p:cNvSpPr>
            <a:spLocks noGrp="1"/>
          </p:cNvSpPr>
          <p:nvPr>
            <p:ph type="ftr" sz="quarter" idx="11"/>
          </p:nvPr>
        </p:nvSpPr>
        <p:spPr>
          <a:xfrm>
            <a:off x="6767622" y="6356350"/>
            <a:ext cx="4040373" cy="365125"/>
          </a:xfrm>
        </p:spPr>
        <p:txBody>
          <a:bodyPr anchor="ctr">
            <a:normAutofit/>
          </a:bodyPr>
          <a:lstStyle/>
          <a:p>
            <a:pPr>
              <a:lnSpc>
                <a:spcPct val="90000"/>
              </a:lnSpc>
              <a:spcAft>
                <a:spcPts val="600"/>
              </a:spcAft>
            </a:pPr>
            <a:r>
              <a:rPr lang="en-US" sz="700"/>
              <a:t>
              </a:t>
            </a:r>
          </a:p>
        </p:txBody>
      </p:sp>
      <p:sp>
        <p:nvSpPr>
          <p:cNvPr id="7" name="Slide Number Placeholder 6">
            <a:extLst>
              <a:ext uri="{FF2B5EF4-FFF2-40B4-BE49-F238E27FC236}">
                <a16:creationId xmlns:a16="http://schemas.microsoft.com/office/drawing/2014/main" id="{4A4FB0E5-A51D-9BBE-6B5D-DD980F94D870}"/>
              </a:ext>
            </a:extLst>
          </p:cNvPr>
          <p:cNvSpPr>
            <a:spLocks noGrp="1"/>
          </p:cNvSpPr>
          <p:nvPr>
            <p:ph type="sldNum" sz="quarter" idx="12"/>
          </p:nvPr>
        </p:nvSpPr>
        <p:spPr>
          <a:xfrm>
            <a:off x="10807995" y="6356350"/>
            <a:ext cx="723014" cy="365125"/>
          </a:xfrm>
        </p:spPr>
        <p:txBody>
          <a:bodyPr anchor="ctr">
            <a:normAutofit/>
          </a:bodyPr>
          <a:lstStyle/>
          <a:p>
            <a:pPr>
              <a:spcAft>
                <a:spcPts val="600"/>
              </a:spcAft>
            </a:pPr>
            <a:fld id="{70C12960-6E85-460F-B6E3-5B82CB31AF3D}" type="slidenum">
              <a:rPr lang="en-US" dirty="0"/>
              <a:pPr>
                <a:spcAft>
                  <a:spcPts val="600"/>
                </a:spcAft>
              </a:pPr>
              <a:t>29</a:t>
            </a:fld>
            <a:endParaRPr lang="en-US"/>
          </a:p>
        </p:txBody>
      </p:sp>
    </p:spTree>
    <p:extLst>
      <p:ext uri="{BB962C8B-B14F-4D97-AF65-F5344CB8AC3E}">
        <p14:creationId xmlns:p14="http://schemas.microsoft.com/office/powerpoint/2010/main" val="983154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C9F4-D930-0F4A-3A36-51D2F55373D7}"/>
              </a:ext>
            </a:extLst>
          </p:cNvPr>
          <p:cNvSpPr>
            <a:spLocks noGrp="1"/>
          </p:cNvSpPr>
          <p:nvPr>
            <p:ph type="title"/>
          </p:nvPr>
        </p:nvSpPr>
        <p:spPr/>
        <p:txBody>
          <a:bodyPr>
            <a:normAutofit fontScale="90000"/>
          </a:bodyPr>
          <a:lstStyle/>
          <a:p>
            <a:br>
              <a:rPr lang="en-US"/>
            </a:br>
            <a:br>
              <a:rPr lang="en-US"/>
            </a:br>
            <a:r>
              <a:rPr lang="en-US" sz="3200">
                <a:latin typeface="Calibri"/>
                <a:ea typeface="Calibri"/>
                <a:cs typeface="Calibri"/>
              </a:rPr>
              <a:t>To understand a topic better, I like to </a:t>
            </a:r>
            <a:br>
              <a:rPr lang="en-US" sz="3200">
                <a:latin typeface="Calibri"/>
                <a:ea typeface="Calibri"/>
                <a:cs typeface="Calibri"/>
              </a:rPr>
            </a:br>
            <a:r>
              <a:rPr lang="en-US" sz="3200">
                <a:latin typeface="Calibri"/>
                <a:ea typeface="Calibri"/>
                <a:cs typeface="Calibri"/>
              </a:rPr>
              <a:t>Define, Deconstruct, Reassemble</a:t>
            </a:r>
          </a:p>
        </p:txBody>
      </p:sp>
      <p:sp>
        <p:nvSpPr>
          <p:cNvPr id="3" name="Content Placeholder 2">
            <a:extLst>
              <a:ext uri="{FF2B5EF4-FFF2-40B4-BE49-F238E27FC236}">
                <a16:creationId xmlns:a16="http://schemas.microsoft.com/office/drawing/2014/main" id="{B77495D3-F7D4-A4BD-1627-66980173D13C}"/>
              </a:ext>
            </a:extLst>
          </p:cNvPr>
          <p:cNvSpPr>
            <a:spLocks noGrp="1"/>
          </p:cNvSpPr>
          <p:nvPr>
            <p:ph idx="1"/>
          </p:nvPr>
        </p:nvSpPr>
        <p:spPr/>
        <p:txBody>
          <a:bodyPr vert="horz" lIns="91440" tIns="45720" rIns="91440" bIns="45720" rtlCol="0" anchor="t">
            <a:normAutofit/>
          </a:bodyPr>
          <a:lstStyle/>
          <a:p>
            <a:pPr marL="0" indent="0">
              <a:buNone/>
            </a:pPr>
            <a:endParaRPr lang="en-US" sz="2400"/>
          </a:p>
          <a:p>
            <a:pPr marL="0" indent="0">
              <a:buNone/>
            </a:pPr>
            <a:r>
              <a:rPr lang="en-US" sz="2400">
                <a:highlight>
                  <a:srgbClr val="FFFF00"/>
                </a:highlight>
              </a:rPr>
              <a:t>Pre: "before"</a:t>
            </a:r>
            <a:r>
              <a:rPr lang="en-US" sz="2400"/>
              <a:t>. (self-explanatory)</a:t>
            </a:r>
            <a:endParaRPr lang="en-US"/>
          </a:p>
          <a:p>
            <a:pPr marL="0" indent="0">
              <a:buNone/>
            </a:pPr>
            <a:r>
              <a:rPr lang="en-US" sz="2400">
                <a:highlight>
                  <a:srgbClr val="FFFF00"/>
                </a:highlight>
              </a:rPr>
              <a:t>Conference:  General Service Conference</a:t>
            </a:r>
          </a:p>
          <a:p>
            <a:pPr marL="0" indent="0">
              <a:buNone/>
            </a:pPr>
            <a:r>
              <a:rPr lang="en-US" sz="2400"/>
              <a:t>Agenda:  What gets discussed</a:t>
            </a:r>
          </a:p>
          <a:p>
            <a:pPr marL="0" indent="0">
              <a:buNone/>
            </a:pPr>
            <a:r>
              <a:rPr lang="en-CA" sz="2400"/>
              <a:t>Sharing </a:t>
            </a:r>
            <a:r>
              <a:rPr lang="en-US" sz="2400"/>
              <a:t>Process:  the "How"</a:t>
            </a:r>
          </a:p>
          <a:p>
            <a:pPr marL="0" indent="0">
              <a:buNone/>
            </a:pPr>
            <a:endParaRPr lang="en-US" sz="2400"/>
          </a:p>
          <a:p>
            <a:pPr marL="0" indent="0">
              <a:buNone/>
            </a:pPr>
            <a:r>
              <a:rPr lang="en-US" sz="2400" err="1"/>
              <a:t>ie</a:t>
            </a:r>
            <a:r>
              <a:rPr lang="en-US" sz="2400"/>
              <a:t>:  Let's get together and discuss what will be talked about in New York City at the General Service Conference this Spring, and add our 2 cents worth.</a:t>
            </a:r>
          </a:p>
        </p:txBody>
      </p:sp>
    </p:spTree>
    <p:extLst>
      <p:ext uri="{BB962C8B-B14F-4D97-AF65-F5344CB8AC3E}">
        <p14:creationId xmlns:p14="http://schemas.microsoft.com/office/powerpoint/2010/main" val="130242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538026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grpSp>
        <p:nvGrpSpPr>
          <p:cNvPr id="4" name="Group 4"/>
          <p:cNvGrpSpPr/>
          <p:nvPr/>
        </p:nvGrpSpPr>
        <p:grpSpPr>
          <a:xfrm rot="-10800000">
            <a:off x="10712992" y="685801"/>
            <a:ext cx="793208" cy="791939"/>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6" name="AutoShape 6"/>
          <p:cNvSpPr/>
          <p:nvPr/>
        </p:nvSpPr>
        <p:spPr>
          <a:xfrm>
            <a:off x="685800" y="6165850"/>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7" name="AutoShape 7"/>
          <p:cNvSpPr/>
          <p:nvPr/>
        </p:nvSpPr>
        <p:spPr>
          <a:xfrm>
            <a:off x="685800" y="685800"/>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8" name="Freeform 8"/>
          <p:cNvSpPr/>
          <p:nvPr/>
        </p:nvSpPr>
        <p:spPr>
          <a:xfrm>
            <a:off x="828507" y="1015648"/>
            <a:ext cx="469505" cy="469505"/>
          </a:xfrm>
          <a:custGeom>
            <a:avLst/>
            <a:gdLst/>
            <a:ahLst/>
            <a:cxnLst/>
            <a:rect l="l" t="t" r="r" b="b"/>
            <a:pathLst>
              <a:path w="704257" h="704257">
                <a:moveTo>
                  <a:pt x="0" y="0"/>
                </a:moveTo>
                <a:lnTo>
                  <a:pt x="704257" y="0"/>
                </a:lnTo>
                <a:lnTo>
                  <a:pt x="704257" y="704257"/>
                </a:lnTo>
                <a:lnTo>
                  <a:pt x="0" y="704257"/>
                </a:lnTo>
                <a:lnTo>
                  <a:pt x="0" y="0"/>
                </a:lnTo>
                <a:close/>
              </a:path>
            </a:pathLst>
          </a:custGeom>
          <a:blipFill>
            <a:blip r:embed="rId3"/>
            <a:stretch>
              <a:fillRect/>
            </a:stretch>
          </a:blipFill>
        </p:spPr>
        <p:txBody>
          <a:bodyPr/>
          <a:lstStyle/>
          <a:p>
            <a:endParaRPr lang="en-US" sz="1200"/>
          </a:p>
        </p:txBody>
      </p:sp>
      <p:sp>
        <p:nvSpPr>
          <p:cNvPr id="9" name="Freeform 9"/>
          <p:cNvSpPr/>
          <p:nvPr/>
        </p:nvSpPr>
        <p:spPr>
          <a:xfrm>
            <a:off x="6824336" y="3329285"/>
            <a:ext cx="4285261" cy="2446946"/>
          </a:xfrm>
          <a:custGeom>
            <a:avLst/>
            <a:gdLst/>
            <a:ahLst/>
            <a:cxnLst/>
            <a:rect l="l" t="t" r="r" b="b"/>
            <a:pathLst>
              <a:path w="6427891" h="3670419">
                <a:moveTo>
                  <a:pt x="0" y="0"/>
                </a:moveTo>
                <a:lnTo>
                  <a:pt x="6427891" y="0"/>
                </a:lnTo>
                <a:lnTo>
                  <a:pt x="6427891" y="3670419"/>
                </a:lnTo>
                <a:lnTo>
                  <a:pt x="0" y="3670419"/>
                </a:lnTo>
                <a:lnTo>
                  <a:pt x="0" y="0"/>
                </a:lnTo>
                <a:close/>
              </a:path>
            </a:pathLst>
          </a:custGeom>
          <a:blipFill>
            <a:blip r:embed="rId4"/>
            <a:stretch>
              <a:fillRect/>
            </a:stretch>
          </a:blipFill>
        </p:spPr>
        <p:txBody>
          <a:bodyPr/>
          <a:lstStyle/>
          <a:p>
            <a:endParaRPr lang="en-US" sz="1200"/>
          </a:p>
        </p:txBody>
      </p:sp>
      <p:sp>
        <p:nvSpPr>
          <p:cNvPr id="10" name="TextBox 10"/>
          <p:cNvSpPr txBox="1"/>
          <p:nvPr/>
        </p:nvSpPr>
        <p:spPr>
          <a:xfrm>
            <a:off x="828507" y="4328162"/>
            <a:ext cx="5267493" cy="594202"/>
          </a:xfrm>
          <a:prstGeom prst="rect">
            <a:avLst/>
          </a:prstGeom>
        </p:spPr>
        <p:txBody>
          <a:bodyPr lIns="0" tIns="0" rIns="0" bIns="0" rtlCol="0" anchor="t">
            <a:spAutoFit/>
          </a:bodyPr>
          <a:lstStyle/>
          <a:p>
            <a:pPr>
              <a:lnSpc>
                <a:spcPts val="2427"/>
              </a:lnSpc>
            </a:pPr>
            <a:r>
              <a:rPr lang="en-US" sz="1733" spc="52">
                <a:solidFill>
                  <a:srgbClr val="000000"/>
                </a:solidFill>
                <a:latin typeface="Roboto"/>
                <a:ea typeface="Roboto"/>
                <a:cs typeface="Roboto"/>
                <a:sym typeface="Roboto"/>
              </a:rPr>
              <a:t>Bill C.</a:t>
            </a:r>
          </a:p>
          <a:p>
            <a:pPr>
              <a:lnSpc>
                <a:spcPts val="2427"/>
              </a:lnSpc>
            </a:pPr>
            <a:r>
              <a:rPr lang="en-US" sz="1733" spc="52">
                <a:solidFill>
                  <a:srgbClr val="000000"/>
                </a:solidFill>
                <a:latin typeface="Roboto"/>
                <a:ea typeface="Roboto"/>
                <a:cs typeface="Roboto"/>
                <a:sym typeface="Roboto"/>
              </a:rPr>
              <a:t>District Committee Member, District 06</a:t>
            </a:r>
          </a:p>
        </p:txBody>
      </p:sp>
      <p:sp>
        <p:nvSpPr>
          <p:cNvPr id="11" name="TextBox 11"/>
          <p:cNvSpPr txBox="1"/>
          <p:nvPr/>
        </p:nvSpPr>
        <p:spPr>
          <a:xfrm>
            <a:off x="1467319" y="2162382"/>
            <a:ext cx="9245673" cy="646524"/>
          </a:xfrm>
          <a:prstGeom prst="rect">
            <a:avLst/>
          </a:prstGeom>
        </p:spPr>
        <p:txBody>
          <a:bodyPr lIns="0" tIns="0" rIns="0" bIns="0" rtlCol="0" anchor="t">
            <a:spAutoFit/>
          </a:bodyPr>
          <a:lstStyle/>
          <a:p>
            <a:pPr algn="ctr">
              <a:lnSpc>
                <a:spcPts val="4934"/>
              </a:lnSpc>
            </a:pPr>
            <a:r>
              <a:rPr lang="en-US" sz="4934" b="1" spc="148">
                <a:solidFill>
                  <a:srgbClr val="000000"/>
                </a:solidFill>
                <a:latin typeface="Aptos Bold"/>
                <a:ea typeface="Aptos Bold"/>
                <a:cs typeface="Aptos Bold"/>
                <a:sym typeface="Aptos Bold"/>
              </a:rPr>
              <a:t>PCAS: Pitfalls &amp; Challenges</a:t>
            </a:r>
          </a:p>
        </p:txBody>
      </p:sp>
      <p:sp>
        <p:nvSpPr>
          <p:cNvPr id="12" name="TextBox 12"/>
          <p:cNvSpPr txBox="1"/>
          <p:nvPr/>
        </p:nvSpPr>
        <p:spPr>
          <a:xfrm>
            <a:off x="1345658" y="1036194"/>
            <a:ext cx="4318585" cy="487313"/>
          </a:xfrm>
          <a:prstGeom prst="rect">
            <a:avLst/>
          </a:prstGeom>
        </p:spPr>
        <p:txBody>
          <a:bodyPr lIns="0" tIns="0" rIns="0" bIns="0" rtlCol="0" anchor="t">
            <a:spAutoFit/>
          </a:bodyPr>
          <a:lstStyle/>
          <a:p>
            <a:pPr>
              <a:lnSpc>
                <a:spcPts val="1866"/>
              </a:lnSpc>
            </a:pPr>
            <a:r>
              <a:rPr lang="en-US" sz="1866" spc="186">
                <a:solidFill>
                  <a:srgbClr val="000000"/>
                </a:solidFill>
                <a:latin typeface="Montserrat Extra-Bold"/>
                <a:ea typeface="Montserrat Extra-Bold"/>
                <a:cs typeface="Montserrat Extra-Bold"/>
                <a:sym typeface="Montserrat Extra-Bold"/>
              </a:rPr>
              <a:t>SERVICE INFORMATION DAY, FEBRIARY 21, 2026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3" name="Freeform 3"/>
          <p:cNvSpPr/>
          <p:nvPr/>
        </p:nvSpPr>
        <p:spPr>
          <a:xfrm>
            <a:off x="7000422" y="1077536"/>
            <a:ext cx="4629373" cy="5989485"/>
          </a:xfrm>
          <a:custGeom>
            <a:avLst/>
            <a:gdLst/>
            <a:ahLst/>
            <a:cxnLst/>
            <a:rect l="l" t="t" r="r" b="b"/>
            <a:pathLst>
              <a:path w="6944059" h="8984227">
                <a:moveTo>
                  <a:pt x="0" y="0"/>
                </a:moveTo>
                <a:lnTo>
                  <a:pt x="6944059" y="0"/>
                </a:lnTo>
                <a:lnTo>
                  <a:pt x="6944059" y="8984227"/>
                </a:lnTo>
                <a:lnTo>
                  <a:pt x="0" y="8984227"/>
                </a:lnTo>
                <a:lnTo>
                  <a:pt x="0" y="0"/>
                </a:lnTo>
                <a:close/>
              </a:path>
            </a:pathLst>
          </a:custGeom>
          <a:blipFill>
            <a:blip r:embed="rId3"/>
            <a:stretch>
              <a:fillRect/>
            </a:stretch>
          </a:blipFill>
        </p:spPr>
        <p:txBody>
          <a:bodyPr/>
          <a:lstStyle/>
          <a:p>
            <a:endParaRPr lang="en-US" sz="1200"/>
          </a:p>
        </p:txBody>
      </p:sp>
      <p:sp>
        <p:nvSpPr>
          <p:cNvPr id="4" name="TextBox 4"/>
          <p:cNvSpPr txBox="1"/>
          <p:nvPr/>
        </p:nvSpPr>
        <p:spPr>
          <a:xfrm>
            <a:off x="1143562" y="685800"/>
            <a:ext cx="9904876" cy="820738"/>
          </a:xfrm>
          <a:prstGeom prst="rect">
            <a:avLst/>
          </a:prstGeom>
        </p:spPr>
        <p:txBody>
          <a:bodyPr lIns="0" tIns="0" rIns="0" bIns="0" rtlCol="0" anchor="t">
            <a:spAutoFit/>
          </a:bodyPr>
          <a:lstStyle/>
          <a:p>
            <a:pPr algn="ctr">
              <a:lnSpc>
                <a:spcPts val="6400"/>
              </a:lnSpc>
              <a:spcBef>
                <a:spcPct val="0"/>
              </a:spcBef>
            </a:pPr>
            <a:r>
              <a:rPr lang="en-US" sz="5334" b="1">
                <a:solidFill>
                  <a:srgbClr val="000000"/>
                </a:solidFill>
                <a:latin typeface="Aptos Bold"/>
                <a:ea typeface="Aptos Bold"/>
                <a:cs typeface="Aptos Bold"/>
                <a:sym typeface="Aptos Bold"/>
              </a:rPr>
              <a:t>The Ideal </a:t>
            </a:r>
          </a:p>
        </p:txBody>
      </p:sp>
      <p:sp>
        <p:nvSpPr>
          <p:cNvPr id="5" name="TextBox 5"/>
          <p:cNvSpPr txBox="1"/>
          <p:nvPr/>
        </p:nvSpPr>
        <p:spPr>
          <a:xfrm>
            <a:off x="897191" y="1889352"/>
            <a:ext cx="10151247" cy="565348"/>
          </a:xfrm>
          <a:prstGeom prst="rect">
            <a:avLst/>
          </a:prstGeom>
        </p:spPr>
        <p:txBody>
          <a:bodyPr lIns="0" tIns="0" rIns="0" bIns="0" rtlCol="0" anchor="t">
            <a:spAutoFit/>
          </a:bodyPr>
          <a:lstStyle/>
          <a:p>
            <a:pPr algn="ctr">
              <a:lnSpc>
                <a:spcPts val="4480"/>
              </a:lnSpc>
            </a:pPr>
            <a:r>
              <a:rPr lang="en-US" sz="3733">
                <a:solidFill>
                  <a:srgbClr val="000000"/>
                </a:solidFill>
                <a:latin typeface="Aptos"/>
                <a:ea typeface="Aptos"/>
                <a:cs typeface="Aptos"/>
                <a:sym typeface="Aptos"/>
              </a:rPr>
              <a:t>You bring the information to your group and get:</a:t>
            </a:r>
          </a:p>
        </p:txBody>
      </p:sp>
      <p:sp>
        <p:nvSpPr>
          <p:cNvPr id="6" name="TextBox 6"/>
          <p:cNvSpPr txBox="1"/>
          <p:nvPr/>
        </p:nvSpPr>
        <p:spPr>
          <a:xfrm>
            <a:off x="1143562" y="3332292"/>
            <a:ext cx="5737243" cy="1437188"/>
          </a:xfrm>
          <a:prstGeom prst="rect">
            <a:avLst/>
          </a:prstGeom>
        </p:spPr>
        <p:txBody>
          <a:bodyPr lIns="0" tIns="0" rIns="0" bIns="0" rtlCol="0" anchor="t">
            <a:spAutoFit/>
          </a:bodyPr>
          <a:lstStyle/>
          <a:p>
            <a:pPr marL="590162" lvl="1" indent="-295081">
              <a:lnSpc>
                <a:spcPts val="3827"/>
              </a:lnSpc>
              <a:buFont typeface="Arial"/>
              <a:buChar char="•"/>
            </a:pPr>
            <a:r>
              <a:rPr lang="en-US" sz="2733">
                <a:solidFill>
                  <a:srgbClr val="000000"/>
                </a:solidFill>
                <a:latin typeface="Aptos"/>
                <a:ea typeface="Aptos"/>
                <a:cs typeface="Aptos"/>
                <a:sym typeface="Aptos"/>
              </a:rPr>
              <a:t>robust feedback from everyone; </a:t>
            </a:r>
          </a:p>
          <a:p>
            <a:pPr>
              <a:lnSpc>
                <a:spcPts val="3827"/>
              </a:lnSpc>
            </a:pPr>
            <a:endParaRPr lang="en-US" sz="2733">
              <a:solidFill>
                <a:srgbClr val="000000"/>
              </a:solidFill>
              <a:latin typeface="Aptos"/>
              <a:ea typeface="Aptos"/>
              <a:cs typeface="Aptos"/>
              <a:sym typeface="Aptos"/>
            </a:endParaRPr>
          </a:p>
          <a:p>
            <a:pPr marL="590162" lvl="1" indent="-295081">
              <a:lnSpc>
                <a:spcPts val="3827"/>
              </a:lnSpc>
              <a:buFont typeface="Arial"/>
              <a:buChar char="•"/>
            </a:pPr>
            <a:r>
              <a:rPr lang="en-US" sz="2733">
                <a:solidFill>
                  <a:srgbClr val="000000"/>
                </a:solidFill>
                <a:latin typeface="Aptos"/>
                <a:ea typeface="Aptos"/>
                <a:cs typeface="Aptos"/>
                <a:sym typeface="Aptos"/>
              </a:rPr>
              <a:t>they send great emails to Amy 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43562" y="685800"/>
            <a:ext cx="9904876" cy="820738"/>
          </a:xfrm>
          <a:prstGeom prst="rect">
            <a:avLst/>
          </a:prstGeom>
        </p:spPr>
        <p:txBody>
          <a:bodyPr lIns="0" tIns="0" rIns="0" bIns="0" rtlCol="0" anchor="t">
            <a:spAutoFit/>
          </a:bodyPr>
          <a:lstStyle/>
          <a:p>
            <a:pPr algn="ctr">
              <a:lnSpc>
                <a:spcPts val="6400"/>
              </a:lnSpc>
              <a:spcBef>
                <a:spcPct val="0"/>
              </a:spcBef>
            </a:pPr>
            <a:r>
              <a:rPr lang="en-US" sz="5334" b="1">
                <a:solidFill>
                  <a:srgbClr val="000000"/>
                </a:solidFill>
                <a:latin typeface="Aptos Bold"/>
                <a:ea typeface="Aptos Bold"/>
                <a:cs typeface="Aptos Bold"/>
                <a:sym typeface="Aptos Bold"/>
              </a:rPr>
              <a:t>The Reality </a:t>
            </a:r>
          </a:p>
        </p:txBody>
      </p:sp>
      <p:sp>
        <p:nvSpPr>
          <p:cNvPr id="3" name="TextBox 3"/>
          <p:cNvSpPr txBox="1"/>
          <p:nvPr/>
        </p:nvSpPr>
        <p:spPr>
          <a:xfrm>
            <a:off x="897192" y="1889352"/>
            <a:ext cx="10397617" cy="3450753"/>
          </a:xfrm>
          <a:prstGeom prst="rect">
            <a:avLst/>
          </a:prstGeom>
        </p:spPr>
        <p:txBody>
          <a:bodyPr lIns="0" tIns="0" rIns="0" bIns="0" rtlCol="0" anchor="t">
            <a:spAutoFit/>
          </a:bodyPr>
          <a:lstStyle/>
          <a:p>
            <a:pPr algn="ctr">
              <a:lnSpc>
                <a:spcPts val="4480"/>
              </a:lnSpc>
            </a:pPr>
            <a:r>
              <a:rPr lang="en-US" sz="3733">
                <a:solidFill>
                  <a:srgbClr val="000000"/>
                </a:solidFill>
                <a:latin typeface="Aptos"/>
                <a:ea typeface="Aptos"/>
                <a:cs typeface="Aptos"/>
                <a:sym typeface="Aptos"/>
              </a:rPr>
              <a:t>The reality often looks nothing like the ideal.</a:t>
            </a:r>
          </a:p>
          <a:p>
            <a:pPr algn="ctr">
              <a:lnSpc>
                <a:spcPts val="4480"/>
              </a:lnSpc>
            </a:pPr>
            <a:endParaRPr lang="en-US" sz="3733">
              <a:solidFill>
                <a:srgbClr val="000000"/>
              </a:solidFill>
              <a:latin typeface="Aptos"/>
              <a:ea typeface="Aptos"/>
              <a:cs typeface="Aptos"/>
              <a:sym typeface="Aptos"/>
            </a:endParaRPr>
          </a:p>
          <a:p>
            <a:pPr algn="ctr">
              <a:lnSpc>
                <a:spcPts val="4480"/>
              </a:lnSpc>
            </a:pPr>
            <a:r>
              <a:rPr lang="en-US" sz="3733">
                <a:solidFill>
                  <a:srgbClr val="000000"/>
                </a:solidFill>
                <a:latin typeface="Aptos"/>
                <a:ea typeface="Aptos"/>
                <a:cs typeface="Aptos"/>
                <a:sym typeface="Aptos"/>
              </a:rPr>
              <a:t>But - Progress not Perfection</a:t>
            </a:r>
          </a:p>
          <a:p>
            <a:pPr algn="ctr">
              <a:lnSpc>
                <a:spcPts val="4480"/>
              </a:lnSpc>
            </a:pPr>
            <a:endParaRPr lang="en-US" sz="3733">
              <a:solidFill>
                <a:srgbClr val="000000"/>
              </a:solidFill>
              <a:latin typeface="Aptos"/>
              <a:ea typeface="Aptos"/>
              <a:cs typeface="Aptos"/>
              <a:sym typeface="Aptos"/>
            </a:endParaRPr>
          </a:p>
          <a:p>
            <a:pPr algn="ctr">
              <a:lnSpc>
                <a:spcPts val="4480"/>
              </a:lnSpc>
              <a:spcBef>
                <a:spcPct val="0"/>
              </a:spcBef>
            </a:pPr>
            <a:r>
              <a:rPr lang="en-US" sz="3733">
                <a:solidFill>
                  <a:srgbClr val="000000"/>
                </a:solidFill>
                <a:latin typeface="Aptos"/>
                <a:ea typeface="Aptos"/>
                <a:cs typeface="Aptos"/>
                <a:sym typeface="Aptos"/>
              </a:rPr>
              <a:t>So, we will look at ways to make progress by looking at some common problems and pitfalls.</a:t>
            </a:r>
          </a:p>
        </p:txBody>
      </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5165" y="116858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5" name="Freeform 5"/>
          <p:cNvSpPr/>
          <p:nvPr/>
        </p:nvSpPr>
        <p:spPr>
          <a:xfrm>
            <a:off x="6750618" y="2300104"/>
            <a:ext cx="4168609" cy="3095192"/>
          </a:xfrm>
          <a:custGeom>
            <a:avLst/>
            <a:gdLst/>
            <a:ahLst/>
            <a:cxnLst/>
            <a:rect l="l" t="t" r="r" b="b"/>
            <a:pathLst>
              <a:path w="6252913" h="4642788">
                <a:moveTo>
                  <a:pt x="0" y="0"/>
                </a:moveTo>
                <a:lnTo>
                  <a:pt x="6252914" y="0"/>
                </a:lnTo>
                <a:lnTo>
                  <a:pt x="6252914" y="4642788"/>
                </a:lnTo>
                <a:lnTo>
                  <a:pt x="0" y="4642788"/>
                </a:lnTo>
                <a:lnTo>
                  <a:pt x="0" y="0"/>
                </a:lnTo>
                <a:close/>
              </a:path>
            </a:pathLst>
          </a:custGeom>
          <a:blipFill>
            <a:blip r:embed="rId3"/>
            <a:stretch>
              <a:fillRect/>
            </a:stretch>
          </a:blipFill>
        </p:spPr>
        <p:txBody>
          <a:bodyPr/>
          <a:lstStyle/>
          <a:p>
            <a:endParaRPr lang="en-US" sz="1200"/>
          </a:p>
        </p:txBody>
      </p:sp>
      <p:sp>
        <p:nvSpPr>
          <p:cNvPr id="6" name="TextBox 6"/>
          <p:cNvSpPr txBox="1"/>
          <p:nvPr/>
        </p:nvSpPr>
        <p:spPr>
          <a:xfrm>
            <a:off x="1081769" y="1934980"/>
            <a:ext cx="5014231" cy="728341"/>
          </a:xfrm>
          <a:prstGeom prst="rect">
            <a:avLst/>
          </a:prstGeom>
        </p:spPr>
        <p:txBody>
          <a:bodyPr lIns="0" tIns="0" rIns="0" bIns="0" rtlCol="0" anchor="t">
            <a:spAutoFit/>
          </a:bodyPr>
          <a:lstStyle/>
          <a:p>
            <a:pPr algn="ctr">
              <a:lnSpc>
                <a:spcPts val="5760"/>
              </a:lnSpc>
            </a:pPr>
            <a:r>
              <a:rPr lang="en-US" sz="4800" b="1" spc="143">
                <a:solidFill>
                  <a:srgbClr val="000000"/>
                </a:solidFill>
                <a:latin typeface="Aptos Bold"/>
                <a:ea typeface="Aptos Bold"/>
                <a:cs typeface="Aptos Bold"/>
                <a:sym typeface="Aptos Bold"/>
              </a:rPr>
              <a:t>No One Answers</a:t>
            </a:r>
          </a:p>
        </p:txBody>
      </p:sp>
      <p:sp>
        <p:nvSpPr>
          <p:cNvPr id="7" name="TextBox 7"/>
          <p:cNvSpPr txBox="1"/>
          <p:nvPr/>
        </p:nvSpPr>
        <p:spPr>
          <a:xfrm>
            <a:off x="1250933" y="3429000"/>
            <a:ext cx="4501069" cy="1641475"/>
          </a:xfrm>
          <a:prstGeom prst="rect">
            <a:avLst/>
          </a:prstGeom>
        </p:spPr>
        <p:txBody>
          <a:bodyPr lIns="0" tIns="0" rIns="0" bIns="0" rtlCol="0" anchor="t">
            <a:spAutoFit/>
          </a:bodyPr>
          <a:lstStyle/>
          <a:p>
            <a:pPr marL="575773" lvl="1" indent="-287887">
              <a:lnSpc>
                <a:spcPts val="3200"/>
              </a:lnSpc>
              <a:buFont typeface="Arial"/>
              <a:buChar char="•"/>
            </a:pPr>
            <a:r>
              <a:rPr lang="en-US" sz="2667" spc="80">
                <a:solidFill>
                  <a:srgbClr val="000000"/>
                </a:solidFill>
                <a:latin typeface="Aptos"/>
                <a:ea typeface="Aptos"/>
                <a:cs typeface="Aptos"/>
                <a:sym typeface="Aptos"/>
              </a:rPr>
              <a:t>Email is overwhelmed with tumbleweeds</a:t>
            </a:r>
          </a:p>
          <a:p>
            <a:pPr marL="575773" lvl="1" indent="-287887">
              <a:lnSpc>
                <a:spcPts val="3200"/>
              </a:lnSpc>
              <a:buFont typeface="Arial"/>
              <a:buChar char="•"/>
            </a:pPr>
            <a:r>
              <a:rPr lang="en-US" sz="2667" spc="80">
                <a:solidFill>
                  <a:srgbClr val="000000"/>
                </a:solidFill>
                <a:latin typeface="Aptos"/>
                <a:ea typeface="Aptos"/>
                <a:cs typeface="Aptos"/>
                <a:sym typeface="Aptos"/>
              </a:rPr>
              <a:t>Business meeting is full of crickets.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5165" y="116858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5" name="Freeform 5"/>
          <p:cNvSpPr/>
          <p:nvPr/>
        </p:nvSpPr>
        <p:spPr>
          <a:xfrm>
            <a:off x="6571609" y="2300104"/>
            <a:ext cx="4505023" cy="3051449"/>
          </a:xfrm>
          <a:custGeom>
            <a:avLst/>
            <a:gdLst/>
            <a:ahLst/>
            <a:cxnLst/>
            <a:rect l="l" t="t" r="r" b="b"/>
            <a:pathLst>
              <a:path w="6757535" h="4577174">
                <a:moveTo>
                  <a:pt x="0" y="0"/>
                </a:moveTo>
                <a:lnTo>
                  <a:pt x="6757535" y="0"/>
                </a:lnTo>
                <a:lnTo>
                  <a:pt x="6757535" y="4577174"/>
                </a:lnTo>
                <a:lnTo>
                  <a:pt x="0" y="4577174"/>
                </a:lnTo>
                <a:lnTo>
                  <a:pt x="0" y="0"/>
                </a:lnTo>
                <a:close/>
              </a:path>
            </a:pathLst>
          </a:custGeom>
          <a:blipFill>
            <a:blip r:embed="rId3"/>
            <a:stretch>
              <a:fillRect/>
            </a:stretch>
          </a:blipFill>
        </p:spPr>
        <p:txBody>
          <a:bodyPr/>
          <a:lstStyle/>
          <a:p>
            <a:endParaRPr lang="en-US" sz="1200"/>
          </a:p>
        </p:txBody>
      </p:sp>
      <p:sp>
        <p:nvSpPr>
          <p:cNvPr id="6" name="TextBox 6"/>
          <p:cNvSpPr txBox="1"/>
          <p:nvPr/>
        </p:nvSpPr>
        <p:spPr>
          <a:xfrm>
            <a:off x="1081770" y="1934980"/>
            <a:ext cx="4462017" cy="728341"/>
          </a:xfrm>
          <a:prstGeom prst="rect">
            <a:avLst/>
          </a:prstGeom>
        </p:spPr>
        <p:txBody>
          <a:bodyPr lIns="0" tIns="0" rIns="0" bIns="0" rtlCol="0" anchor="t">
            <a:spAutoFit/>
          </a:bodyPr>
          <a:lstStyle/>
          <a:p>
            <a:pPr algn="ctr">
              <a:lnSpc>
                <a:spcPts val="5760"/>
              </a:lnSpc>
            </a:pPr>
            <a:r>
              <a:rPr lang="en-US" sz="4800" b="1" spc="143">
                <a:solidFill>
                  <a:srgbClr val="000000"/>
                </a:solidFill>
                <a:latin typeface="Aptos Bold"/>
                <a:ea typeface="Aptos Bold"/>
                <a:cs typeface="Aptos Bold"/>
                <a:sym typeface="Aptos Bold"/>
              </a:rPr>
              <a:t>Heavy Debate</a:t>
            </a:r>
          </a:p>
        </p:txBody>
      </p:sp>
      <p:sp>
        <p:nvSpPr>
          <p:cNvPr id="7" name="TextBox 7"/>
          <p:cNvSpPr txBox="1"/>
          <p:nvPr/>
        </p:nvSpPr>
        <p:spPr>
          <a:xfrm>
            <a:off x="1202179" y="2955267"/>
            <a:ext cx="4501069" cy="2462213"/>
          </a:xfrm>
          <a:prstGeom prst="rect">
            <a:avLst/>
          </a:prstGeom>
        </p:spPr>
        <p:txBody>
          <a:bodyPr lIns="0" tIns="0" rIns="0" bIns="0" rtlCol="0" anchor="t">
            <a:spAutoFit/>
          </a:bodyPr>
          <a:lstStyle/>
          <a:p>
            <a:pPr marL="575773" lvl="1" indent="-287887">
              <a:lnSpc>
                <a:spcPts val="3200"/>
              </a:lnSpc>
              <a:buFont typeface="Arial"/>
              <a:buChar char="•"/>
            </a:pPr>
            <a:r>
              <a:rPr lang="en-US" sz="2667" spc="80">
                <a:solidFill>
                  <a:srgbClr val="000000"/>
                </a:solidFill>
                <a:latin typeface="Aptos"/>
                <a:ea typeface="Aptos"/>
                <a:cs typeface="Aptos"/>
                <a:sym typeface="Aptos"/>
              </a:rPr>
              <a:t>One person at the business meeting wants to make sure their position is known... often... to everybody...</a:t>
            </a:r>
          </a:p>
          <a:p>
            <a:pPr>
              <a:lnSpc>
                <a:spcPts val="3200"/>
              </a:lnSpc>
            </a:pPr>
            <a:endParaRPr lang="en-US" sz="2667" spc="80">
              <a:solidFill>
                <a:srgbClr val="000000"/>
              </a:solidFill>
              <a:latin typeface="Aptos"/>
              <a:ea typeface="Aptos"/>
              <a:cs typeface="Aptos"/>
              <a:sym typeface="Apto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5165" y="116858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5" name="Freeform 5"/>
          <p:cNvSpPr/>
          <p:nvPr/>
        </p:nvSpPr>
        <p:spPr>
          <a:xfrm>
            <a:off x="8017875" y="3361667"/>
            <a:ext cx="3488325" cy="1544948"/>
          </a:xfrm>
          <a:custGeom>
            <a:avLst/>
            <a:gdLst/>
            <a:ahLst/>
            <a:cxnLst/>
            <a:rect l="l" t="t" r="r" b="b"/>
            <a:pathLst>
              <a:path w="5232488" h="2317422">
                <a:moveTo>
                  <a:pt x="0" y="0"/>
                </a:moveTo>
                <a:lnTo>
                  <a:pt x="5232488" y="0"/>
                </a:lnTo>
                <a:lnTo>
                  <a:pt x="5232488" y="2317422"/>
                </a:lnTo>
                <a:lnTo>
                  <a:pt x="0" y="2317422"/>
                </a:lnTo>
                <a:lnTo>
                  <a:pt x="0" y="0"/>
                </a:lnTo>
                <a:close/>
              </a:path>
            </a:pathLst>
          </a:custGeom>
          <a:blipFill>
            <a:blip r:embed="rId3"/>
            <a:stretch>
              <a:fillRect r="-23019" b="-85176"/>
            </a:stretch>
          </a:blipFill>
        </p:spPr>
        <p:txBody>
          <a:bodyPr/>
          <a:lstStyle/>
          <a:p>
            <a:endParaRPr lang="en-US" sz="1200"/>
          </a:p>
        </p:txBody>
      </p:sp>
      <p:sp>
        <p:nvSpPr>
          <p:cNvPr id="6" name="TextBox 6"/>
          <p:cNvSpPr txBox="1"/>
          <p:nvPr/>
        </p:nvSpPr>
        <p:spPr>
          <a:xfrm>
            <a:off x="1081769" y="1934980"/>
            <a:ext cx="6428419" cy="728341"/>
          </a:xfrm>
          <a:prstGeom prst="rect">
            <a:avLst/>
          </a:prstGeom>
        </p:spPr>
        <p:txBody>
          <a:bodyPr lIns="0" tIns="0" rIns="0" bIns="0" rtlCol="0" anchor="t">
            <a:spAutoFit/>
          </a:bodyPr>
          <a:lstStyle/>
          <a:p>
            <a:pPr algn="ctr">
              <a:lnSpc>
                <a:spcPts val="5760"/>
              </a:lnSpc>
            </a:pPr>
            <a:r>
              <a:rPr lang="en-US" sz="4800" b="1" spc="143">
                <a:solidFill>
                  <a:srgbClr val="000000"/>
                </a:solidFill>
                <a:latin typeface="Aptos Bold"/>
                <a:ea typeface="Aptos Bold"/>
                <a:cs typeface="Aptos Bold"/>
                <a:sym typeface="Aptos Bold"/>
              </a:rPr>
              <a:t>Why Should I Bother?</a:t>
            </a:r>
          </a:p>
        </p:txBody>
      </p:sp>
      <p:sp>
        <p:nvSpPr>
          <p:cNvPr id="7" name="TextBox 7"/>
          <p:cNvSpPr txBox="1"/>
          <p:nvPr/>
        </p:nvSpPr>
        <p:spPr>
          <a:xfrm>
            <a:off x="1081770" y="3361667"/>
            <a:ext cx="6646235" cy="1641475"/>
          </a:xfrm>
          <a:prstGeom prst="rect">
            <a:avLst/>
          </a:prstGeom>
        </p:spPr>
        <p:txBody>
          <a:bodyPr lIns="0" tIns="0" rIns="0" bIns="0" rtlCol="0" anchor="t">
            <a:spAutoFit/>
          </a:bodyPr>
          <a:lstStyle/>
          <a:p>
            <a:pPr>
              <a:lnSpc>
                <a:spcPts val="3200"/>
              </a:lnSpc>
            </a:pPr>
            <a:r>
              <a:rPr lang="en-US" sz="2667" spc="80">
                <a:solidFill>
                  <a:srgbClr val="000000"/>
                </a:solidFill>
                <a:latin typeface="Aptos"/>
                <a:ea typeface="Aptos"/>
                <a:cs typeface="Aptos"/>
                <a:sym typeface="Aptos"/>
              </a:rPr>
              <a:t>A member is discouraged because changes have been agreed upon at the GSC, such as the wording of the preamble, or the Plain Language Big Book.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5165" y="116858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5" name="Freeform 5"/>
          <p:cNvSpPr/>
          <p:nvPr/>
        </p:nvSpPr>
        <p:spPr>
          <a:xfrm>
            <a:off x="6929773" y="2300104"/>
            <a:ext cx="4382732" cy="2921821"/>
          </a:xfrm>
          <a:custGeom>
            <a:avLst/>
            <a:gdLst/>
            <a:ahLst/>
            <a:cxnLst/>
            <a:rect l="l" t="t" r="r" b="b"/>
            <a:pathLst>
              <a:path w="6574098" h="4382732">
                <a:moveTo>
                  <a:pt x="0" y="0"/>
                </a:moveTo>
                <a:lnTo>
                  <a:pt x="6574098" y="0"/>
                </a:lnTo>
                <a:lnTo>
                  <a:pt x="6574098" y="4382732"/>
                </a:lnTo>
                <a:lnTo>
                  <a:pt x="0" y="4382732"/>
                </a:lnTo>
                <a:lnTo>
                  <a:pt x="0" y="0"/>
                </a:lnTo>
                <a:close/>
              </a:path>
            </a:pathLst>
          </a:custGeom>
          <a:blipFill>
            <a:blip r:embed="rId3"/>
            <a:stretch>
              <a:fillRect/>
            </a:stretch>
          </a:blipFill>
        </p:spPr>
        <p:txBody>
          <a:bodyPr/>
          <a:lstStyle/>
          <a:p>
            <a:endParaRPr lang="en-US" sz="1200"/>
          </a:p>
        </p:txBody>
      </p:sp>
      <p:sp>
        <p:nvSpPr>
          <p:cNvPr id="6" name="TextBox 6"/>
          <p:cNvSpPr txBox="1"/>
          <p:nvPr/>
        </p:nvSpPr>
        <p:spPr>
          <a:xfrm>
            <a:off x="1081769" y="1934980"/>
            <a:ext cx="4852047" cy="728341"/>
          </a:xfrm>
          <a:prstGeom prst="rect">
            <a:avLst/>
          </a:prstGeom>
        </p:spPr>
        <p:txBody>
          <a:bodyPr lIns="0" tIns="0" rIns="0" bIns="0" rtlCol="0" anchor="t">
            <a:spAutoFit/>
          </a:bodyPr>
          <a:lstStyle/>
          <a:p>
            <a:pPr algn="ctr">
              <a:lnSpc>
                <a:spcPts val="5760"/>
              </a:lnSpc>
            </a:pPr>
            <a:r>
              <a:rPr lang="en-US" sz="4800" b="1" spc="143">
                <a:solidFill>
                  <a:srgbClr val="000000"/>
                </a:solidFill>
                <a:latin typeface="Aptos Bold"/>
                <a:ea typeface="Aptos Bold"/>
                <a:cs typeface="Aptos Bold"/>
                <a:sym typeface="Aptos Bold"/>
              </a:rPr>
              <a:t>Mass Confusion</a:t>
            </a:r>
          </a:p>
        </p:txBody>
      </p:sp>
      <p:sp>
        <p:nvSpPr>
          <p:cNvPr id="7" name="TextBox 7"/>
          <p:cNvSpPr txBox="1"/>
          <p:nvPr/>
        </p:nvSpPr>
        <p:spPr>
          <a:xfrm>
            <a:off x="1250933" y="3429000"/>
            <a:ext cx="5394889" cy="1231106"/>
          </a:xfrm>
          <a:prstGeom prst="rect">
            <a:avLst/>
          </a:prstGeom>
        </p:spPr>
        <p:txBody>
          <a:bodyPr lIns="0" tIns="0" rIns="0" bIns="0" rtlCol="0" anchor="t">
            <a:spAutoFit/>
          </a:bodyPr>
          <a:lstStyle/>
          <a:p>
            <a:pPr>
              <a:lnSpc>
                <a:spcPts val="3200"/>
              </a:lnSpc>
            </a:pPr>
            <a:r>
              <a:rPr lang="en-US" sz="2667" spc="80">
                <a:solidFill>
                  <a:srgbClr val="000000"/>
                </a:solidFill>
                <a:latin typeface="Aptos"/>
                <a:ea typeface="Aptos"/>
                <a:cs typeface="Aptos"/>
                <a:sym typeface="Aptos"/>
              </a:rPr>
              <a:t>You send out the information, but all you get back are questions about the materials and process.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5165" y="116858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5" name="Freeform 5"/>
          <p:cNvSpPr/>
          <p:nvPr/>
        </p:nvSpPr>
        <p:spPr>
          <a:xfrm>
            <a:off x="6488376" y="1657081"/>
            <a:ext cx="5017825" cy="3543839"/>
          </a:xfrm>
          <a:custGeom>
            <a:avLst/>
            <a:gdLst/>
            <a:ahLst/>
            <a:cxnLst/>
            <a:rect l="l" t="t" r="r" b="b"/>
            <a:pathLst>
              <a:path w="7526737" h="5315758">
                <a:moveTo>
                  <a:pt x="0" y="0"/>
                </a:moveTo>
                <a:lnTo>
                  <a:pt x="7526737" y="0"/>
                </a:lnTo>
                <a:lnTo>
                  <a:pt x="7526737" y="5315758"/>
                </a:lnTo>
                <a:lnTo>
                  <a:pt x="0" y="5315758"/>
                </a:lnTo>
                <a:lnTo>
                  <a:pt x="0" y="0"/>
                </a:lnTo>
                <a:close/>
              </a:path>
            </a:pathLst>
          </a:custGeom>
          <a:blipFill>
            <a:blip r:embed="rId2"/>
            <a:stretch>
              <a:fillRect/>
            </a:stretch>
          </a:blipFill>
        </p:spPr>
        <p:txBody>
          <a:bodyPr/>
          <a:lstStyle/>
          <a:p>
            <a:endParaRPr lang="en-US" sz="1200"/>
          </a:p>
        </p:txBody>
      </p:sp>
      <p:sp>
        <p:nvSpPr>
          <p:cNvPr id="6" name="TextBox 6"/>
          <p:cNvSpPr txBox="1"/>
          <p:nvPr/>
        </p:nvSpPr>
        <p:spPr>
          <a:xfrm>
            <a:off x="1477740" y="3063875"/>
            <a:ext cx="4462017" cy="728341"/>
          </a:xfrm>
          <a:prstGeom prst="rect">
            <a:avLst/>
          </a:prstGeom>
        </p:spPr>
        <p:txBody>
          <a:bodyPr lIns="0" tIns="0" rIns="0" bIns="0" rtlCol="0" anchor="t">
            <a:spAutoFit/>
          </a:bodyPr>
          <a:lstStyle/>
          <a:p>
            <a:pPr>
              <a:lnSpc>
                <a:spcPts val="5760"/>
              </a:lnSpc>
            </a:pPr>
            <a:r>
              <a:rPr lang="en-US" sz="4800" b="1" spc="143" dirty="0">
                <a:solidFill>
                  <a:srgbClr val="000000"/>
                </a:solidFill>
                <a:latin typeface="Aptos Bold"/>
                <a:ea typeface="Aptos Bold"/>
                <a:cs typeface="Aptos Bold"/>
                <a:sym typeface="Aptos Bold"/>
              </a:rPr>
              <a:t>QUESTIONS?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5165" y="116858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5" name="Freeform 5"/>
          <p:cNvSpPr/>
          <p:nvPr/>
        </p:nvSpPr>
        <p:spPr>
          <a:xfrm>
            <a:off x="7202937" y="1755848"/>
            <a:ext cx="3346305" cy="3346305"/>
          </a:xfrm>
          <a:custGeom>
            <a:avLst/>
            <a:gdLst/>
            <a:ahLst/>
            <a:cxnLst/>
            <a:rect l="l" t="t" r="r" b="b"/>
            <a:pathLst>
              <a:path w="5019458" h="5019458">
                <a:moveTo>
                  <a:pt x="0" y="0"/>
                </a:moveTo>
                <a:lnTo>
                  <a:pt x="5019459" y="0"/>
                </a:lnTo>
                <a:lnTo>
                  <a:pt x="5019459" y="5019458"/>
                </a:lnTo>
                <a:lnTo>
                  <a:pt x="0" y="5019458"/>
                </a:lnTo>
                <a:lnTo>
                  <a:pt x="0" y="0"/>
                </a:lnTo>
                <a:close/>
              </a:path>
            </a:pathLst>
          </a:custGeom>
          <a:blipFill>
            <a:blip r:embed="rId3"/>
            <a:stretch>
              <a:fillRect/>
            </a:stretch>
          </a:blipFill>
        </p:spPr>
        <p:txBody>
          <a:bodyPr/>
          <a:lstStyle/>
          <a:p>
            <a:endParaRPr lang="en-US" sz="1200"/>
          </a:p>
        </p:txBody>
      </p:sp>
      <p:sp>
        <p:nvSpPr>
          <p:cNvPr id="6" name="TextBox 6"/>
          <p:cNvSpPr txBox="1"/>
          <p:nvPr/>
        </p:nvSpPr>
        <p:spPr>
          <a:xfrm>
            <a:off x="1477740" y="2438730"/>
            <a:ext cx="5079565" cy="728341"/>
          </a:xfrm>
          <a:prstGeom prst="rect">
            <a:avLst/>
          </a:prstGeom>
        </p:spPr>
        <p:txBody>
          <a:bodyPr lIns="0" tIns="0" rIns="0" bIns="0" rtlCol="0" anchor="t">
            <a:spAutoFit/>
          </a:bodyPr>
          <a:lstStyle/>
          <a:p>
            <a:pPr>
              <a:lnSpc>
                <a:spcPts val="5760"/>
              </a:lnSpc>
            </a:pPr>
            <a:r>
              <a:rPr lang="en-US" sz="4800" b="1" spc="143">
                <a:solidFill>
                  <a:srgbClr val="000000"/>
                </a:solidFill>
                <a:latin typeface="Aptos Bold"/>
                <a:ea typeface="Aptos Bold"/>
                <a:cs typeface="Aptos Bold"/>
                <a:sym typeface="Aptos Bold"/>
              </a:rPr>
              <a:t>NO QUESTIONS!!</a:t>
            </a:r>
          </a:p>
        </p:txBody>
      </p:sp>
      <p:sp>
        <p:nvSpPr>
          <p:cNvPr id="7" name="TextBox 7"/>
          <p:cNvSpPr txBox="1"/>
          <p:nvPr/>
        </p:nvSpPr>
        <p:spPr>
          <a:xfrm>
            <a:off x="2473162" y="3880366"/>
            <a:ext cx="3088719" cy="1299587"/>
          </a:xfrm>
          <a:prstGeom prst="rect">
            <a:avLst/>
          </a:prstGeom>
        </p:spPr>
        <p:txBody>
          <a:bodyPr lIns="0" tIns="0" rIns="0" bIns="0" rtlCol="0" anchor="t">
            <a:spAutoFit/>
          </a:bodyPr>
          <a:lstStyle/>
          <a:p>
            <a:pPr algn="ctr">
              <a:lnSpc>
                <a:spcPts val="5227"/>
              </a:lnSpc>
            </a:pPr>
            <a:r>
              <a:rPr lang="en-US" sz="3734">
                <a:solidFill>
                  <a:srgbClr val="000000"/>
                </a:solidFill>
                <a:latin typeface="Aptos"/>
                <a:ea typeface="Aptos"/>
                <a:cs typeface="Aptos"/>
                <a:sym typeface="Aptos"/>
              </a:rPr>
              <a:t>Ask-It Basket!!!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5165" y="1168581"/>
            <a:ext cx="793208" cy="791939"/>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E5BB2"/>
            </a:solidFill>
          </p:spPr>
          <p:txBody>
            <a:bodyPr/>
            <a:lstStyle/>
            <a:p>
              <a:endParaRPr lang="en-US" sz="1200"/>
            </a:p>
          </p:txBody>
        </p:sp>
      </p:grpSp>
      <p:sp>
        <p:nvSpPr>
          <p:cNvPr id="4" name="AutoShape 4"/>
          <p:cNvSpPr/>
          <p:nvPr/>
        </p:nvSpPr>
        <p:spPr>
          <a:xfrm>
            <a:off x="685800" y="5683703"/>
            <a:ext cx="10820400" cy="0"/>
          </a:xfrm>
          <a:prstGeom prst="line">
            <a:avLst/>
          </a:prstGeom>
          <a:ln w="9525" cap="flat">
            <a:solidFill>
              <a:srgbClr val="000000"/>
            </a:solidFill>
            <a:prstDash val="solid"/>
            <a:headEnd type="none" w="sm" len="sm"/>
            <a:tailEnd type="none" w="sm" len="sm"/>
          </a:ln>
        </p:spPr>
        <p:txBody>
          <a:bodyPr/>
          <a:lstStyle/>
          <a:p>
            <a:endParaRPr lang="en-US" sz="1200"/>
          </a:p>
        </p:txBody>
      </p:sp>
      <p:sp>
        <p:nvSpPr>
          <p:cNvPr id="5" name="Freeform 5"/>
          <p:cNvSpPr/>
          <p:nvPr/>
        </p:nvSpPr>
        <p:spPr>
          <a:xfrm>
            <a:off x="2387604" y="1111253"/>
            <a:ext cx="7416793" cy="4635495"/>
          </a:xfrm>
          <a:custGeom>
            <a:avLst/>
            <a:gdLst/>
            <a:ahLst/>
            <a:cxnLst/>
            <a:rect l="l" t="t" r="r" b="b"/>
            <a:pathLst>
              <a:path w="11125190" h="6953243">
                <a:moveTo>
                  <a:pt x="0" y="0"/>
                </a:moveTo>
                <a:lnTo>
                  <a:pt x="11125190" y="0"/>
                </a:lnTo>
                <a:lnTo>
                  <a:pt x="11125190" y="6953244"/>
                </a:lnTo>
                <a:lnTo>
                  <a:pt x="0" y="6953244"/>
                </a:lnTo>
                <a:lnTo>
                  <a:pt x="0" y="0"/>
                </a:lnTo>
                <a:close/>
              </a:path>
            </a:pathLst>
          </a:custGeom>
          <a:blipFill>
            <a:blip r:embed="rId2"/>
            <a:stretch>
              <a:fillRect/>
            </a:stretch>
          </a:blipFill>
        </p:spPr>
        <p:txBody>
          <a:bodyPr/>
          <a:lstStyle/>
          <a:p>
            <a:endParaRPr 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6786-7713-3ECF-5EC6-342682F521BA}"/>
              </a:ext>
            </a:extLst>
          </p:cNvPr>
          <p:cNvSpPr>
            <a:spLocks noGrp="1"/>
          </p:cNvSpPr>
          <p:nvPr>
            <p:ph type="title"/>
          </p:nvPr>
        </p:nvSpPr>
        <p:spPr/>
        <p:txBody>
          <a:bodyPr>
            <a:normAutofit/>
          </a:bodyPr>
          <a:lstStyle/>
          <a:p>
            <a:r>
              <a:rPr lang="en-CA"/>
              <a:t>History:  </a:t>
            </a:r>
            <a:r>
              <a:rPr lang="en-US"/>
              <a:t>Let's get back to Bill W. and Dr Bob</a:t>
            </a:r>
            <a:br>
              <a:rPr lang="en-US"/>
            </a:br>
            <a:endParaRPr lang="en-US"/>
          </a:p>
        </p:txBody>
      </p:sp>
      <p:pic>
        <p:nvPicPr>
          <p:cNvPr id="4" name="Content Placeholder 3" descr="Two cartoon of men holding a bottle of medicine&#10;&#10;AI-generated content may be incorrect.">
            <a:extLst>
              <a:ext uri="{FF2B5EF4-FFF2-40B4-BE49-F238E27FC236}">
                <a16:creationId xmlns:a16="http://schemas.microsoft.com/office/drawing/2014/main" id="{13B6C90C-AA8C-6541-3661-616200092DCF}"/>
              </a:ext>
            </a:extLst>
          </p:cNvPr>
          <p:cNvPicPr>
            <a:picLocks noGrp="1" noChangeAspect="1"/>
          </p:cNvPicPr>
          <p:nvPr>
            <p:ph idx="1"/>
          </p:nvPr>
        </p:nvPicPr>
        <p:blipFill>
          <a:blip r:embed="rId2"/>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1166944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1F0F-0055-036B-3138-C73BDEC84F68}"/>
              </a:ext>
            </a:extLst>
          </p:cNvPr>
          <p:cNvSpPr>
            <a:spLocks noGrp="1"/>
          </p:cNvSpPr>
          <p:nvPr>
            <p:ph type="title"/>
          </p:nvPr>
        </p:nvSpPr>
        <p:spPr/>
        <p:txBody>
          <a:bodyPr>
            <a:normAutofit/>
          </a:bodyPr>
          <a:lstStyle/>
          <a:p>
            <a:r>
              <a:rPr lang="en-US" sz="3200"/>
              <a:t>CONTEXT:  re </a:t>
            </a:r>
            <a:r>
              <a:rPr lang="en-US" sz="3200" u="sng"/>
              <a:t>"</a:t>
            </a:r>
            <a:r>
              <a:rPr lang="en-US" sz="3200" u="sng">
                <a:highlight>
                  <a:srgbClr val="FFFF00"/>
                </a:highlight>
              </a:rPr>
              <a:t>Conference</a:t>
            </a:r>
            <a:r>
              <a:rPr lang="en-US" sz="3200" u="sng"/>
              <a:t>"</a:t>
            </a:r>
            <a:r>
              <a:rPr lang="en-US" sz="3200"/>
              <a:t>:  Some important dates in AA</a:t>
            </a:r>
          </a:p>
        </p:txBody>
      </p:sp>
      <p:sp>
        <p:nvSpPr>
          <p:cNvPr id="3" name="Content Placeholder 2">
            <a:extLst>
              <a:ext uri="{FF2B5EF4-FFF2-40B4-BE49-F238E27FC236}">
                <a16:creationId xmlns:a16="http://schemas.microsoft.com/office/drawing/2014/main" id="{C242BA85-4311-FF1F-44C9-A366EA9D39AF}"/>
              </a:ext>
            </a:extLst>
          </p:cNvPr>
          <p:cNvSpPr>
            <a:spLocks noGrp="1"/>
          </p:cNvSpPr>
          <p:nvPr>
            <p:ph idx="1"/>
          </p:nvPr>
        </p:nvSpPr>
        <p:spPr/>
        <p:txBody>
          <a:bodyPr vert="horz" lIns="91440" tIns="45720" rIns="91440" bIns="45720" rtlCol="0" anchor="t">
            <a:normAutofit/>
          </a:bodyPr>
          <a:lstStyle/>
          <a:p>
            <a:r>
              <a:rPr lang="en-US">
                <a:highlight>
                  <a:srgbClr val="FFFF00"/>
                </a:highlight>
              </a:rPr>
              <a:t>1934-1935</a:t>
            </a:r>
            <a:r>
              <a:rPr lang="en-US"/>
              <a:t>:  Bill W., a hopeless alcoholic, has a spiritual experience and gets sober.  Bill and Dr. Bob meet in Akron Ohio.  Dr. Bob has last drink and ...AA founded June 10, </a:t>
            </a:r>
            <a:r>
              <a:rPr lang="en-US">
                <a:highlight>
                  <a:srgbClr val="FFFF00"/>
                </a:highlight>
              </a:rPr>
              <a:t>1935</a:t>
            </a:r>
          </a:p>
          <a:p>
            <a:r>
              <a:rPr lang="en-US">
                <a:highlight>
                  <a:srgbClr val="FFFF00"/>
                </a:highlight>
              </a:rPr>
              <a:t>1938: </a:t>
            </a:r>
            <a:r>
              <a:rPr lang="en-US"/>
              <a:t>12 Steps written</a:t>
            </a:r>
          </a:p>
          <a:p>
            <a:r>
              <a:rPr lang="en-US">
                <a:highlight>
                  <a:srgbClr val="FFFF00"/>
                </a:highlight>
              </a:rPr>
              <a:t>1938</a:t>
            </a:r>
            <a:r>
              <a:rPr lang="en-US"/>
              <a:t>:  The Alcoholic Foundation is established, a trusteeship</a:t>
            </a:r>
          </a:p>
          <a:p>
            <a:r>
              <a:rPr lang="en-US">
                <a:highlight>
                  <a:srgbClr val="FFFF00"/>
                </a:highlight>
              </a:rPr>
              <a:t>1939</a:t>
            </a:r>
            <a:r>
              <a:rPr lang="en-US"/>
              <a:t>:  </a:t>
            </a:r>
            <a:r>
              <a:rPr lang="en-US" i="1"/>
              <a:t>"Alcoholics Anonymous," </a:t>
            </a:r>
            <a:r>
              <a:rPr lang="en-US"/>
              <a:t>is published</a:t>
            </a:r>
          </a:p>
          <a:p>
            <a:endParaRPr lang="en-US">
              <a:highlight>
                <a:srgbClr val="FFFF00"/>
              </a:highlight>
            </a:endParaRPr>
          </a:p>
        </p:txBody>
      </p:sp>
    </p:spTree>
    <p:extLst>
      <p:ext uri="{BB962C8B-B14F-4D97-AF65-F5344CB8AC3E}">
        <p14:creationId xmlns:p14="http://schemas.microsoft.com/office/powerpoint/2010/main" val="2952299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F91C-3B1F-0F9C-E39B-7575DCEFC8D0}"/>
              </a:ext>
            </a:extLst>
          </p:cNvPr>
          <p:cNvSpPr>
            <a:spLocks noGrp="1"/>
          </p:cNvSpPr>
          <p:nvPr>
            <p:ph type="title"/>
          </p:nvPr>
        </p:nvSpPr>
        <p:spPr/>
        <p:txBody>
          <a:bodyPr/>
          <a:lstStyle/>
          <a:p>
            <a:r>
              <a:rPr lang="en-US"/>
              <a:t>Conference (continued)</a:t>
            </a:r>
          </a:p>
        </p:txBody>
      </p:sp>
      <p:sp>
        <p:nvSpPr>
          <p:cNvPr id="3" name="Content Placeholder 2">
            <a:extLst>
              <a:ext uri="{FF2B5EF4-FFF2-40B4-BE49-F238E27FC236}">
                <a16:creationId xmlns:a16="http://schemas.microsoft.com/office/drawing/2014/main" id="{6844F9E7-A78E-90AB-4416-E990E009F7F3}"/>
              </a:ext>
            </a:extLst>
          </p:cNvPr>
          <p:cNvSpPr>
            <a:spLocks noGrp="1"/>
          </p:cNvSpPr>
          <p:nvPr>
            <p:ph idx="1"/>
          </p:nvPr>
        </p:nvSpPr>
        <p:spPr/>
        <p:txBody>
          <a:bodyPr vert="horz" lIns="91440" tIns="45720" rIns="91440" bIns="45720" rtlCol="0" anchor="t">
            <a:normAutofit/>
          </a:bodyPr>
          <a:lstStyle/>
          <a:p>
            <a:r>
              <a:rPr lang="en-US" dirty="0"/>
              <a:t>By </a:t>
            </a:r>
            <a:r>
              <a:rPr lang="en-US" dirty="0">
                <a:highlight>
                  <a:srgbClr val="FFFF00"/>
                </a:highlight>
              </a:rPr>
              <a:t>1950</a:t>
            </a:r>
            <a:r>
              <a:rPr lang="en-US" dirty="0"/>
              <a:t> founders are aging and decide to try reorganizing so the membership is in charge...</a:t>
            </a:r>
          </a:p>
          <a:p>
            <a:endParaRPr lang="en-US" dirty="0"/>
          </a:p>
          <a:p>
            <a:r>
              <a:rPr lang="en-US" dirty="0"/>
              <a:t>But how?</a:t>
            </a:r>
          </a:p>
          <a:p>
            <a:endParaRPr lang="en-US" dirty="0"/>
          </a:p>
          <a:p>
            <a:endParaRPr lang="en-US" dirty="0"/>
          </a:p>
        </p:txBody>
      </p:sp>
    </p:spTree>
    <p:extLst>
      <p:ext uri="{BB962C8B-B14F-4D97-AF65-F5344CB8AC3E}">
        <p14:creationId xmlns:p14="http://schemas.microsoft.com/office/powerpoint/2010/main" val="45901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EDA4C6-A80E-3425-C58D-E625D41ECF7C}"/>
              </a:ext>
            </a:extLst>
          </p:cNvPr>
          <p:cNvSpPr>
            <a:spLocks noGrp="1"/>
          </p:cNvSpPr>
          <p:nvPr>
            <p:ph type="title"/>
          </p:nvPr>
        </p:nvSpPr>
        <p:spPr>
          <a:xfrm>
            <a:off x="838200" y="365125"/>
            <a:ext cx="10515600" cy="1325563"/>
          </a:xfrm>
        </p:spPr>
        <p:txBody>
          <a:bodyPr>
            <a:normAutofit/>
          </a:bodyPr>
          <a:lstStyle/>
          <a:p>
            <a:r>
              <a:rPr lang="en-US">
                <a:solidFill>
                  <a:srgbClr val="FFFFFF"/>
                </a:solidFill>
              </a:rPr>
              <a:t>Let's turn this upside down!  Start with:</a:t>
            </a:r>
          </a:p>
        </p:txBody>
      </p:sp>
      <p:graphicFrame>
        <p:nvGraphicFramePr>
          <p:cNvPr id="4" name="Content Placeholder 3">
            <a:extLst>
              <a:ext uri="{FF2B5EF4-FFF2-40B4-BE49-F238E27FC236}">
                <a16:creationId xmlns:a16="http://schemas.microsoft.com/office/drawing/2014/main" id="{E01BF85F-D1A2-A148-921F-EBE30CBFB26B}"/>
              </a:ext>
            </a:extLst>
          </p:cNvPr>
          <p:cNvGraphicFramePr>
            <a:graphicFrameLocks noGrp="1"/>
          </p:cNvGraphicFramePr>
          <p:nvPr>
            <p:ph idx="1"/>
            <p:extLst>
              <p:ext uri="{D42A27DB-BD31-4B8C-83A1-F6EECF244321}">
                <p14:modId xmlns:p14="http://schemas.microsoft.com/office/powerpoint/2010/main" val="19527814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61224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764B-CE59-C881-5665-A001E7E1810F}"/>
              </a:ext>
            </a:extLst>
          </p:cNvPr>
          <p:cNvSpPr>
            <a:spLocks noGrp="1"/>
          </p:cNvSpPr>
          <p:nvPr>
            <p:ph type="title"/>
          </p:nvPr>
        </p:nvSpPr>
        <p:spPr/>
        <p:txBody>
          <a:bodyPr/>
          <a:lstStyle/>
          <a:p>
            <a:r>
              <a:rPr lang="en-US"/>
              <a:t>Bill W. and Dr. Bob:</a:t>
            </a:r>
          </a:p>
        </p:txBody>
      </p:sp>
      <p:pic>
        <p:nvPicPr>
          <p:cNvPr id="4" name="Content Placeholder 3" descr="Two cartoon of men holding a bottle of medicine&#10;&#10;AI-generated content may be incorrect.">
            <a:extLst>
              <a:ext uri="{FF2B5EF4-FFF2-40B4-BE49-F238E27FC236}">
                <a16:creationId xmlns:a16="http://schemas.microsoft.com/office/drawing/2014/main" id="{1B67FA91-15F8-A03D-1DEB-39193D44505C}"/>
              </a:ext>
            </a:extLst>
          </p:cNvPr>
          <p:cNvPicPr>
            <a:picLocks noGrp="1" noChangeAspect="1"/>
          </p:cNvPicPr>
          <p:nvPr>
            <p:ph idx="1"/>
          </p:nvPr>
        </p:nvPicPr>
        <p:blipFill>
          <a:blip r:embed="rId2"/>
          <a:stretch>
            <a:fillRect/>
          </a:stretch>
        </p:blipFill>
        <p:spPr>
          <a:xfrm rot="10800000">
            <a:off x="2832496" y="1825625"/>
            <a:ext cx="6527007" cy="4351338"/>
          </a:xfrm>
          <a:prstGeom prst="rect">
            <a:avLst/>
          </a:prstGeom>
        </p:spPr>
      </p:pic>
    </p:spTree>
    <p:extLst>
      <p:ext uri="{BB962C8B-B14F-4D97-AF65-F5344CB8AC3E}">
        <p14:creationId xmlns:p14="http://schemas.microsoft.com/office/powerpoint/2010/main" val="365348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AB7547-89FD-A3C6-D2DD-EB8DF81B0F0B}"/>
              </a:ext>
            </a:extLst>
          </p:cNvPr>
          <p:cNvSpPr>
            <a:spLocks noGrp="1"/>
          </p:cNvSpPr>
          <p:nvPr>
            <p:ph type="title"/>
          </p:nvPr>
        </p:nvSpPr>
        <p:spPr>
          <a:xfrm>
            <a:off x="838200" y="365125"/>
            <a:ext cx="10515600" cy="1325563"/>
          </a:xfrm>
        </p:spPr>
        <p:txBody>
          <a:bodyPr>
            <a:normAutofit/>
          </a:bodyPr>
          <a:lstStyle/>
          <a:p>
            <a:r>
              <a:rPr lang="en-US">
                <a:solidFill>
                  <a:srgbClr val="FFFFFF"/>
                </a:solidFill>
              </a:rPr>
              <a:t>Create this:   (p107, the AA Service Manual)</a:t>
            </a:r>
          </a:p>
        </p:txBody>
      </p:sp>
      <p:graphicFrame>
        <p:nvGraphicFramePr>
          <p:cNvPr id="13" name="Content Placeholder 12">
            <a:extLst>
              <a:ext uri="{FF2B5EF4-FFF2-40B4-BE49-F238E27FC236}">
                <a16:creationId xmlns:a16="http://schemas.microsoft.com/office/drawing/2014/main" id="{7ABF31A7-B95C-A4D9-1900-B7AD48D96266}"/>
              </a:ext>
            </a:extLst>
          </p:cNvPr>
          <p:cNvGraphicFramePr>
            <a:graphicFrameLocks noGrp="1"/>
          </p:cNvGraphicFramePr>
          <p:nvPr>
            <p:ph idx="1"/>
            <p:extLst>
              <p:ext uri="{D42A27DB-BD31-4B8C-83A1-F6EECF244321}">
                <p14:modId xmlns:p14="http://schemas.microsoft.com/office/powerpoint/2010/main" val="29977268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165174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134</TotalTime>
  <Words>1638</Words>
  <Application>Microsoft Office PowerPoint</Application>
  <PresentationFormat>Widescreen</PresentationFormat>
  <Paragraphs>206</Paragraphs>
  <Slides>39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vt:lpstr>
      <vt:lpstr>Aptos Bold</vt:lpstr>
      <vt:lpstr>Aptos Display</vt:lpstr>
      <vt:lpstr>Arial</vt:lpstr>
      <vt:lpstr>Calibri</vt:lpstr>
      <vt:lpstr>Franklin Gothic Medium</vt:lpstr>
      <vt:lpstr>Grandview Display</vt:lpstr>
      <vt:lpstr>Montserrat Extra-Bold</vt:lpstr>
      <vt:lpstr>Roboto</vt:lpstr>
      <vt:lpstr>office theme</vt:lpstr>
      <vt:lpstr>Demystifying the Pre-Conference Agenda Sharing (PCAS) Process</vt:lpstr>
      <vt:lpstr>We (Lori, Amanda, Bill) will be covering:</vt:lpstr>
      <vt:lpstr>  To understand a topic better, I like to  Define, Deconstruct, Reassemble</vt:lpstr>
      <vt:lpstr>History:  Let's get back to Bill W. and Dr Bob </vt:lpstr>
      <vt:lpstr>CONTEXT:  re "Conference":  Some important dates in AA</vt:lpstr>
      <vt:lpstr>Conference (continued)</vt:lpstr>
      <vt:lpstr>Let's turn this upside down!  Start with:</vt:lpstr>
      <vt:lpstr>Bill W. and Dr. Bob:</vt:lpstr>
      <vt:lpstr>Create this:   (p107, the AA Service Manual)</vt:lpstr>
      <vt:lpstr>So between 1951 and 1954 a trial of...</vt:lpstr>
      <vt:lpstr>Next:</vt:lpstr>
      <vt:lpstr>Path of an Item on the Agenda at Conference</vt:lpstr>
      <vt:lpstr> Next.. </vt:lpstr>
      <vt:lpstr>How?</vt:lpstr>
      <vt:lpstr>So how do we pass on these ideas and thoughts?</vt:lpstr>
      <vt:lpstr>Create this:   (p107, the AA Service Manual)</vt:lpstr>
      <vt:lpstr>Some general examples of decisions from Conference (originating with membership)</vt:lpstr>
      <vt:lpstr>GSR Focus: Why PCAS Matters</vt:lpstr>
      <vt:lpstr>PowerPoint Presentation</vt:lpstr>
      <vt:lpstr>What is the role of the GSR in the PCAS process?</vt:lpstr>
      <vt:lpstr>The GSR is the group’s window into AA as a Whole and the General Service Conference</vt:lpstr>
      <vt:lpstr>Show of Hands</vt:lpstr>
      <vt:lpstr>How do you inform your group (and not overwhelm them)?</vt:lpstr>
      <vt:lpstr>Do you have to become an expert? </vt:lpstr>
      <vt:lpstr>Show of Hands</vt:lpstr>
      <vt:lpstr>What are you asking your group to do?</vt:lpstr>
      <vt:lpstr>PCAS – The Big Day</vt:lpstr>
      <vt:lpstr>Show of Hands</vt:lpstr>
      <vt:lpstr>Rule 62 &amp; The Joy of Being Useful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Demystifying the Pre-Conference Agenda Sharing (PCAS) Process</dc:title>
  <dc:creator>Bill Cutbush</dc:creator>
  <cp:lastModifiedBy>Bill Cutbush</cp:lastModifiedBy>
  <cp:revision>5</cp:revision>
  <dcterms:created xsi:type="dcterms:W3CDTF">2026-02-14T14:45:17Z</dcterms:created>
  <dcterms:modified xsi:type="dcterms:W3CDTF">2026-02-25T01:24:07Z</dcterms:modified>
</cp:coreProperties>
</file>