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5" r:id="rId2"/>
    <p:sldId id="310" r:id="rId3"/>
    <p:sldId id="322" r:id="rId4"/>
    <p:sldId id="320" r:id="rId5"/>
    <p:sldId id="313" r:id="rId6"/>
    <p:sldId id="316" r:id="rId7"/>
    <p:sldId id="315" r:id="rId8"/>
    <p:sldId id="323" r:id="rId9"/>
    <p:sldId id="324" r:id="rId10"/>
    <p:sldId id="325" r:id="rId11"/>
    <p:sldId id="326" r:id="rId12"/>
    <p:sldId id="327" r:id="rId13"/>
    <p:sldId id="329" r:id="rId14"/>
    <p:sldId id="328" r:id="rId15"/>
    <p:sldId id="330" r:id="rId16"/>
  </p:sldIdLst>
  <p:sldSz cx="12188825"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9" autoAdjust="0"/>
    <p:restoredTop sz="94629" autoAdjust="0"/>
  </p:normalViewPr>
  <p:slideViewPr>
    <p:cSldViewPr showGuides="1">
      <p:cViewPr varScale="1">
        <p:scale>
          <a:sx n="97" d="100"/>
          <a:sy n="97" d="100"/>
        </p:scale>
        <p:origin x="108" y="336"/>
      </p:cViewPr>
      <p:guideLst>
        <p:guide pos="3839"/>
        <p:guide orient="horz" pos="2160"/>
      </p:guideLst>
    </p:cSldViewPr>
  </p:slideViewPr>
  <p:outlineViewPr>
    <p:cViewPr>
      <p:scale>
        <a:sx n="33" d="100"/>
        <a:sy n="33" d="100"/>
      </p:scale>
      <p:origin x="0" y="0"/>
    </p:cViewPr>
  </p:outlineViewPr>
  <p:notesTextViewPr>
    <p:cViewPr>
      <p:scale>
        <a:sx n="3" d="2"/>
        <a:sy n="3" d="2"/>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3/26/2026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3/26/2026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3/26/2026</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3/26/2026</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3/26/2026</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3/26/2026</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3/26/2026</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3/26/2026</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3/26/2026</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3/26/2026</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3/26/2026</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3/26/2026</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3/26/2026</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5214" y="1828800"/>
            <a:ext cx="9296398" cy="2895600"/>
          </a:xfrm>
        </p:spPr>
        <p:txBody>
          <a:bodyPr/>
          <a:lstStyle/>
          <a:p>
            <a:r>
              <a:rPr lang="en-US" dirty="0"/>
              <a:t>Technology and Carrying the Message in A.A.</a:t>
            </a:r>
          </a:p>
        </p:txBody>
      </p:sp>
      <p:sp>
        <p:nvSpPr>
          <p:cNvPr id="4" name="Subtitle 3"/>
          <p:cNvSpPr>
            <a:spLocks noGrp="1"/>
          </p:cNvSpPr>
          <p:nvPr>
            <p:ph type="subTitle" idx="1"/>
          </p:nvPr>
        </p:nvSpPr>
        <p:spPr/>
        <p:txBody>
          <a:bodyPr/>
          <a:lstStyle/>
          <a:p>
            <a:r>
              <a:rPr lang="it-IT" dirty="0"/>
              <a:t>Robb w. – panel 61 delegate, area 83</a:t>
            </a:r>
          </a:p>
        </p:txBody>
      </p:sp>
      <p:pic>
        <p:nvPicPr>
          <p:cNvPr id="5" name="Picture 4">
            <a:extLst>
              <a:ext uri="{FF2B5EF4-FFF2-40B4-BE49-F238E27FC236}">
                <a16:creationId xmlns:a16="http://schemas.microsoft.com/office/drawing/2014/main" id="{6FCB3782-B8CF-E443-97A9-0199A8BECC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309" y="228600"/>
            <a:ext cx="3779503" cy="787396"/>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A4CEB-B2E5-00DC-ACCE-E6FF0922241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D33277B-01A6-797C-955D-7DB20D3243B8}"/>
              </a:ext>
            </a:extLst>
          </p:cNvPr>
          <p:cNvSpPr>
            <a:spLocks noGrp="1"/>
          </p:cNvSpPr>
          <p:nvPr>
            <p:ph type="title"/>
          </p:nvPr>
        </p:nvSpPr>
        <p:spPr/>
        <p:txBody>
          <a:bodyPr/>
          <a:lstStyle/>
          <a:p>
            <a:r>
              <a:rPr lang="en-CA" dirty="0"/>
              <a:t>How many GSR’s currently report back to your group at your business meeting?</a:t>
            </a:r>
          </a:p>
        </p:txBody>
      </p:sp>
      <p:pic>
        <p:nvPicPr>
          <p:cNvPr id="10" name="Content Placeholder 9">
            <a:extLst>
              <a:ext uri="{FF2B5EF4-FFF2-40B4-BE49-F238E27FC236}">
                <a16:creationId xmlns:a16="http://schemas.microsoft.com/office/drawing/2014/main" id="{CF32713D-A18B-6B44-58BE-3B0AF5CD2C8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032250" y="1905000"/>
            <a:ext cx="4114800" cy="4114800"/>
          </a:xfrm>
          <a:prstGeom prst="rect">
            <a:avLst/>
          </a:prstGeom>
        </p:spPr>
      </p:pic>
    </p:spTree>
    <p:extLst>
      <p:ext uri="{BB962C8B-B14F-4D97-AF65-F5344CB8AC3E}">
        <p14:creationId xmlns:p14="http://schemas.microsoft.com/office/powerpoint/2010/main" val="305375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FCBB0-D4E1-A77C-B32C-0FE96EFA8DA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BC59BC7-79B2-F383-24F0-A4F68C5411E0}"/>
              </a:ext>
            </a:extLst>
          </p:cNvPr>
          <p:cNvSpPr>
            <a:spLocks noGrp="1"/>
          </p:cNvSpPr>
          <p:nvPr>
            <p:ph type="title"/>
          </p:nvPr>
        </p:nvSpPr>
        <p:spPr/>
        <p:txBody>
          <a:bodyPr/>
          <a:lstStyle/>
          <a:p>
            <a:r>
              <a:rPr lang="en-CA" dirty="0"/>
              <a:t>How many here are familiar with the Area Website?</a:t>
            </a:r>
          </a:p>
        </p:txBody>
      </p:sp>
      <p:pic>
        <p:nvPicPr>
          <p:cNvPr id="10" name="Content Placeholder 9">
            <a:extLst>
              <a:ext uri="{FF2B5EF4-FFF2-40B4-BE49-F238E27FC236}">
                <a16:creationId xmlns:a16="http://schemas.microsoft.com/office/drawing/2014/main" id="{01A35BD5-E184-E802-4A86-2B8575831D3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817812" y="1904999"/>
            <a:ext cx="6553200" cy="4114800"/>
          </a:xfrm>
          <a:prstGeom prst="rect">
            <a:avLst/>
          </a:prstGeom>
        </p:spPr>
      </p:pic>
      <p:sp>
        <p:nvSpPr>
          <p:cNvPr id="2" name="TextBox 1">
            <a:extLst>
              <a:ext uri="{FF2B5EF4-FFF2-40B4-BE49-F238E27FC236}">
                <a16:creationId xmlns:a16="http://schemas.microsoft.com/office/drawing/2014/main" id="{DC8BB838-A95B-B698-C112-66FB25FE232D}"/>
              </a:ext>
            </a:extLst>
          </p:cNvPr>
          <p:cNvSpPr txBox="1"/>
          <p:nvPr/>
        </p:nvSpPr>
        <p:spPr>
          <a:xfrm>
            <a:off x="1179512" y="3670012"/>
            <a:ext cx="1371600" cy="584775"/>
          </a:xfrm>
          <a:prstGeom prst="rect">
            <a:avLst/>
          </a:prstGeom>
          <a:noFill/>
        </p:spPr>
        <p:txBody>
          <a:bodyPr wrap="square" rtlCol="0">
            <a:spAutoFit/>
          </a:bodyPr>
          <a:lstStyle/>
          <a:p>
            <a:r>
              <a:rPr lang="en-CA" sz="3200" b="1" dirty="0"/>
              <a:t>Public</a:t>
            </a:r>
          </a:p>
        </p:txBody>
      </p:sp>
      <p:sp>
        <p:nvSpPr>
          <p:cNvPr id="5" name="TextBox 4">
            <a:extLst>
              <a:ext uri="{FF2B5EF4-FFF2-40B4-BE49-F238E27FC236}">
                <a16:creationId xmlns:a16="http://schemas.microsoft.com/office/drawing/2014/main" id="{4043646A-0B59-6661-5B73-6B1D768DDFCF}"/>
              </a:ext>
            </a:extLst>
          </p:cNvPr>
          <p:cNvSpPr txBox="1"/>
          <p:nvPr/>
        </p:nvSpPr>
        <p:spPr>
          <a:xfrm>
            <a:off x="9980614" y="3670011"/>
            <a:ext cx="1523998" cy="584775"/>
          </a:xfrm>
          <a:prstGeom prst="rect">
            <a:avLst/>
          </a:prstGeom>
          <a:noFill/>
        </p:spPr>
        <p:txBody>
          <a:bodyPr wrap="square" rtlCol="0">
            <a:spAutoFit/>
          </a:bodyPr>
          <a:lstStyle/>
          <a:p>
            <a:r>
              <a:rPr lang="en-CA" sz="3200" b="1" dirty="0"/>
              <a:t>Service</a:t>
            </a:r>
          </a:p>
        </p:txBody>
      </p:sp>
      <p:pic>
        <p:nvPicPr>
          <p:cNvPr id="6" name="Content Placeholder 9">
            <a:extLst>
              <a:ext uri="{FF2B5EF4-FFF2-40B4-BE49-F238E27FC236}">
                <a16:creationId xmlns:a16="http://schemas.microsoft.com/office/drawing/2014/main" id="{C2F32E3B-F70E-FEAB-D014-E7176C8A1F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17812" y="1909916"/>
            <a:ext cx="6553200" cy="4114799"/>
          </a:xfrm>
          <a:prstGeom prst="rect">
            <a:avLst/>
          </a:prstGeom>
        </p:spPr>
      </p:pic>
    </p:spTree>
    <p:extLst>
      <p:ext uri="{BB962C8B-B14F-4D97-AF65-F5344CB8AC3E}">
        <p14:creationId xmlns:p14="http://schemas.microsoft.com/office/powerpoint/2010/main" val="164642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D3720-287A-3628-73F8-13EAA1C76524}"/>
              </a:ext>
            </a:extLst>
          </p:cNvPr>
          <p:cNvSpPr>
            <a:spLocks noGrp="1"/>
          </p:cNvSpPr>
          <p:nvPr>
            <p:ph type="title"/>
          </p:nvPr>
        </p:nvSpPr>
        <p:spPr/>
        <p:txBody>
          <a:bodyPr/>
          <a:lstStyle/>
          <a:p>
            <a:r>
              <a:rPr lang="en-CA" dirty="0"/>
              <a:t>Service news on the website…</a:t>
            </a:r>
          </a:p>
        </p:txBody>
      </p:sp>
      <p:pic>
        <p:nvPicPr>
          <p:cNvPr id="5" name="Content Placeholder 4">
            <a:extLst>
              <a:ext uri="{FF2B5EF4-FFF2-40B4-BE49-F238E27FC236}">
                <a16:creationId xmlns:a16="http://schemas.microsoft.com/office/drawing/2014/main" id="{0AAC891F-3D3C-4C05-59F4-97988CDD012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827212" y="1905000"/>
            <a:ext cx="8991600" cy="4114800"/>
          </a:xfrm>
          <a:prstGeom prst="rect">
            <a:avLst/>
          </a:prstGeom>
        </p:spPr>
      </p:pic>
      <p:sp>
        <p:nvSpPr>
          <p:cNvPr id="10" name="Rectangle: Rounded Corners 9">
            <a:extLst>
              <a:ext uri="{FF2B5EF4-FFF2-40B4-BE49-F238E27FC236}">
                <a16:creationId xmlns:a16="http://schemas.microsoft.com/office/drawing/2014/main" id="{6481BBA1-25C9-B6CD-094F-846E490E6787}"/>
              </a:ext>
            </a:extLst>
          </p:cNvPr>
          <p:cNvSpPr/>
          <p:nvPr/>
        </p:nvSpPr>
        <p:spPr>
          <a:xfrm>
            <a:off x="5408612" y="5486400"/>
            <a:ext cx="1752600" cy="4572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3285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CB0C5-F32C-8A69-D387-2D40DDF29F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63E452-2ABE-3BAA-D0BE-834E0F068662}"/>
              </a:ext>
            </a:extLst>
          </p:cNvPr>
          <p:cNvSpPr>
            <a:spLocks noGrp="1"/>
          </p:cNvSpPr>
          <p:nvPr>
            <p:ph type="title"/>
          </p:nvPr>
        </p:nvSpPr>
        <p:spPr/>
        <p:txBody>
          <a:bodyPr/>
          <a:lstStyle/>
          <a:p>
            <a:r>
              <a:rPr lang="en-CA" dirty="0"/>
              <a:t>Service news on the website…</a:t>
            </a:r>
          </a:p>
        </p:txBody>
      </p:sp>
      <p:pic>
        <p:nvPicPr>
          <p:cNvPr id="5" name="Content Placeholder 4">
            <a:extLst>
              <a:ext uri="{FF2B5EF4-FFF2-40B4-BE49-F238E27FC236}">
                <a16:creationId xmlns:a16="http://schemas.microsoft.com/office/drawing/2014/main" id="{69B229AC-3319-6BD1-1E54-448765AD6A5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912812" y="1905000"/>
            <a:ext cx="10591800" cy="4114800"/>
          </a:xfrm>
          <a:prstGeom prst="rect">
            <a:avLst/>
          </a:prstGeom>
        </p:spPr>
      </p:pic>
      <p:sp>
        <p:nvSpPr>
          <p:cNvPr id="10" name="Rectangle: Rounded Corners 9">
            <a:extLst>
              <a:ext uri="{FF2B5EF4-FFF2-40B4-BE49-F238E27FC236}">
                <a16:creationId xmlns:a16="http://schemas.microsoft.com/office/drawing/2014/main" id="{E2B946A6-93D2-FFC8-0960-D5F226746A71}"/>
              </a:ext>
            </a:extLst>
          </p:cNvPr>
          <p:cNvSpPr/>
          <p:nvPr/>
        </p:nvSpPr>
        <p:spPr>
          <a:xfrm>
            <a:off x="8913813" y="2057400"/>
            <a:ext cx="2362199" cy="32766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Callout: Down Arrow 3">
            <a:extLst>
              <a:ext uri="{FF2B5EF4-FFF2-40B4-BE49-F238E27FC236}">
                <a16:creationId xmlns:a16="http://schemas.microsoft.com/office/drawing/2014/main" id="{A4CB1E80-E93B-FDEA-6F25-2162C2ECB3CD}"/>
              </a:ext>
            </a:extLst>
          </p:cNvPr>
          <p:cNvSpPr/>
          <p:nvPr/>
        </p:nvSpPr>
        <p:spPr>
          <a:xfrm>
            <a:off x="8913813" y="533400"/>
            <a:ext cx="2438399" cy="121920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ln>
                  <a:solidFill>
                    <a:schemeClr val="bg1"/>
                  </a:solidFill>
                </a:ln>
                <a:solidFill>
                  <a:schemeClr val="bg1"/>
                </a:solidFill>
              </a:rPr>
              <a:t>Filter by</a:t>
            </a:r>
          </a:p>
          <a:p>
            <a:pPr algn="ctr"/>
            <a:r>
              <a:rPr lang="en-CA" dirty="0">
                <a:ln>
                  <a:solidFill>
                    <a:schemeClr val="bg1"/>
                  </a:solidFill>
                </a:ln>
                <a:solidFill>
                  <a:schemeClr val="bg1"/>
                </a:solidFill>
              </a:rPr>
              <a:t>Category!</a:t>
            </a:r>
          </a:p>
        </p:txBody>
      </p:sp>
    </p:spTree>
    <p:extLst>
      <p:ext uri="{BB962C8B-B14F-4D97-AF65-F5344CB8AC3E}">
        <p14:creationId xmlns:p14="http://schemas.microsoft.com/office/powerpoint/2010/main" val="263028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14:presetBounceEnd="86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86000">
                                          <p:cBhvr additive="base">
                                            <p:cTn id="12" dur="500" fill="hold"/>
                                            <p:tgtEl>
                                              <p:spTgt spid="4"/>
                                            </p:tgtEl>
                                            <p:attrNameLst>
                                              <p:attrName>ppt_x</p:attrName>
                                            </p:attrNameLst>
                                          </p:cBhvr>
                                          <p:tavLst>
                                            <p:tav tm="0">
                                              <p:val>
                                                <p:strVal val="#ppt_x"/>
                                              </p:val>
                                            </p:tav>
                                            <p:tav tm="100000">
                                              <p:val>
                                                <p:strVal val="#ppt_x"/>
                                              </p:val>
                                            </p:tav>
                                          </p:tavLst>
                                        </p:anim>
                                        <p:anim calcmode="lin" valueType="num" p14:bounceEnd="86000">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6FB35-FD0A-B374-4794-4223DBE6A6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66DE5F-BC6E-9299-1765-D011F73542C3}"/>
              </a:ext>
            </a:extLst>
          </p:cNvPr>
          <p:cNvSpPr>
            <a:spLocks noGrp="1"/>
          </p:cNvSpPr>
          <p:nvPr>
            <p:ph type="title"/>
          </p:nvPr>
        </p:nvSpPr>
        <p:spPr/>
        <p:txBody>
          <a:bodyPr/>
          <a:lstStyle/>
          <a:p>
            <a:r>
              <a:rPr lang="en-CA" dirty="0"/>
              <a:t>Service section of website…</a:t>
            </a:r>
          </a:p>
        </p:txBody>
      </p:sp>
      <p:pic>
        <p:nvPicPr>
          <p:cNvPr id="5" name="Content Placeholder 4">
            <a:extLst>
              <a:ext uri="{FF2B5EF4-FFF2-40B4-BE49-F238E27FC236}">
                <a16:creationId xmlns:a16="http://schemas.microsoft.com/office/drawing/2014/main" id="{A26F1952-9460-B43E-40D5-D6486B6D97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0817" y="1905000"/>
            <a:ext cx="7577666" cy="4114800"/>
          </a:xfrm>
          <a:prstGeom prst="rect">
            <a:avLst/>
          </a:prstGeom>
        </p:spPr>
      </p:pic>
      <p:sp>
        <p:nvSpPr>
          <p:cNvPr id="6" name="Rectangle: Rounded Corners 5">
            <a:extLst>
              <a:ext uri="{FF2B5EF4-FFF2-40B4-BE49-F238E27FC236}">
                <a16:creationId xmlns:a16="http://schemas.microsoft.com/office/drawing/2014/main" id="{F3531B71-0232-1199-89ED-DC738839A6EA}"/>
              </a:ext>
            </a:extLst>
          </p:cNvPr>
          <p:cNvSpPr/>
          <p:nvPr/>
        </p:nvSpPr>
        <p:spPr>
          <a:xfrm>
            <a:off x="2513012" y="2971800"/>
            <a:ext cx="2133600" cy="5334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Rounded Corners 6">
            <a:extLst>
              <a:ext uri="{FF2B5EF4-FFF2-40B4-BE49-F238E27FC236}">
                <a16:creationId xmlns:a16="http://schemas.microsoft.com/office/drawing/2014/main" id="{4D4BA412-62D2-6632-FD99-89E2ACFD4C07}"/>
              </a:ext>
            </a:extLst>
          </p:cNvPr>
          <p:cNvSpPr/>
          <p:nvPr/>
        </p:nvSpPr>
        <p:spPr>
          <a:xfrm>
            <a:off x="7085012" y="3667432"/>
            <a:ext cx="2133600" cy="5334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D7F646CA-5201-489A-8C74-E9F6D29B360A}"/>
              </a:ext>
            </a:extLst>
          </p:cNvPr>
          <p:cNvSpPr/>
          <p:nvPr/>
        </p:nvSpPr>
        <p:spPr>
          <a:xfrm>
            <a:off x="7085012" y="2971800"/>
            <a:ext cx="2133600" cy="5334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Rounded Corners 8">
            <a:extLst>
              <a:ext uri="{FF2B5EF4-FFF2-40B4-BE49-F238E27FC236}">
                <a16:creationId xmlns:a16="http://schemas.microsoft.com/office/drawing/2014/main" id="{A80ADD7E-2BF2-B0DF-118B-7C3B133D8054}"/>
              </a:ext>
            </a:extLst>
          </p:cNvPr>
          <p:cNvSpPr/>
          <p:nvPr/>
        </p:nvSpPr>
        <p:spPr>
          <a:xfrm>
            <a:off x="4722812" y="3667432"/>
            <a:ext cx="2133600" cy="5334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Rounded Corners 9">
            <a:extLst>
              <a:ext uri="{FF2B5EF4-FFF2-40B4-BE49-F238E27FC236}">
                <a16:creationId xmlns:a16="http://schemas.microsoft.com/office/drawing/2014/main" id="{F777DA54-ED24-A4C0-B625-376A611B6D52}"/>
              </a:ext>
            </a:extLst>
          </p:cNvPr>
          <p:cNvSpPr/>
          <p:nvPr/>
        </p:nvSpPr>
        <p:spPr>
          <a:xfrm>
            <a:off x="2513012" y="5181600"/>
            <a:ext cx="2133600" cy="5334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8313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xit" presetSubtype="0" fill="hold" grpId="1" nodeType="afterEffect">
                                  <p:stCondLst>
                                    <p:cond delay="0"/>
                                  </p:stCondLst>
                                  <p:childTnLst>
                                    <p:animEffect transition="out" filter="fade">
                                      <p:cBhvr>
                                        <p:cTn id="10" dur="1000"/>
                                        <p:tgtEl>
                                          <p:spTgt spid="6"/>
                                        </p:tgtEl>
                                      </p:cBhvr>
                                    </p:animEffect>
                                    <p:set>
                                      <p:cBhvr>
                                        <p:cTn id="11" dur="1" fill="hold">
                                          <p:stCondLst>
                                            <p:cond delay="999"/>
                                          </p:stCondLst>
                                        </p:cTn>
                                        <p:tgtEl>
                                          <p:spTgt spid="6"/>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3500"/>
                            </p:stCondLst>
                            <p:childTnLst>
                              <p:par>
                                <p:cTn id="17" presetID="10" presetClass="exit" presetSubtype="0" fill="hold" grpId="1" nodeType="afterEffect">
                                  <p:stCondLst>
                                    <p:cond delay="0"/>
                                  </p:stCondLst>
                                  <p:childTnLst>
                                    <p:animEffect transition="out" filter="fade">
                                      <p:cBhvr>
                                        <p:cTn id="18" dur="1000"/>
                                        <p:tgtEl>
                                          <p:spTgt spid="9"/>
                                        </p:tgtEl>
                                      </p:cBhvr>
                                    </p:animEffect>
                                    <p:set>
                                      <p:cBhvr>
                                        <p:cTn id="19" dur="1" fill="hold">
                                          <p:stCondLst>
                                            <p:cond delay="999"/>
                                          </p:stCondLst>
                                        </p:cTn>
                                        <p:tgtEl>
                                          <p:spTgt spid="9"/>
                                        </p:tgtEl>
                                        <p:attrNameLst>
                                          <p:attrName>style.visibility</p:attrName>
                                        </p:attrNameLst>
                                      </p:cBhvr>
                                      <p:to>
                                        <p:strVal val="hidden"/>
                                      </p:to>
                                    </p:set>
                                  </p:childTnLst>
                                </p:cTn>
                              </p:par>
                            </p:childTnLst>
                          </p:cTn>
                        </p:par>
                        <p:par>
                          <p:cTn id="20" fill="hold">
                            <p:stCondLst>
                              <p:cond delay="4500"/>
                            </p:stCondLst>
                            <p:childTnLst>
                              <p:par>
                                <p:cTn id="21" presetID="10" presetClass="entr" presetSubtype="0" fill="hold" grpId="0"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par>
                          <p:cTn id="24" fill="hold">
                            <p:stCondLst>
                              <p:cond delay="6000"/>
                            </p:stCondLst>
                            <p:childTnLst>
                              <p:par>
                                <p:cTn id="25" presetID="10" presetClass="exit" presetSubtype="0" fill="hold" grpId="1" nodeType="afterEffect">
                                  <p:stCondLst>
                                    <p:cond delay="0"/>
                                  </p:stCondLst>
                                  <p:childTnLst>
                                    <p:animEffect transition="out" filter="fade">
                                      <p:cBhvr>
                                        <p:cTn id="26" dur="1000"/>
                                        <p:tgtEl>
                                          <p:spTgt spid="8"/>
                                        </p:tgtEl>
                                      </p:cBhvr>
                                    </p:animEffect>
                                    <p:set>
                                      <p:cBhvr>
                                        <p:cTn id="27" dur="1" fill="hold">
                                          <p:stCondLst>
                                            <p:cond delay="999"/>
                                          </p:stCondLst>
                                        </p:cTn>
                                        <p:tgtEl>
                                          <p:spTgt spid="8"/>
                                        </p:tgtEl>
                                        <p:attrNameLst>
                                          <p:attrName>style.visibility</p:attrName>
                                        </p:attrNameLst>
                                      </p:cBhvr>
                                      <p:to>
                                        <p:strVal val="hidden"/>
                                      </p:to>
                                    </p:set>
                                  </p:childTnLst>
                                </p:cTn>
                              </p:par>
                            </p:childTnLst>
                          </p:cTn>
                        </p:par>
                        <p:par>
                          <p:cTn id="28" fill="hold">
                            <p:stCondLst>
                              <p:cond delay="7000"/>
                            </p:stCondLst>
                            <p:childTnLst>
                              <p:par>
                                <p:cTn id="29" presetID="10" presetClass="entr" presetSubtype="0" fill="hold" grpId="0" nodeType="afterEffect">
                                  <p:stCondLst>
                                    <p:cond delay="5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par>
                          <p:cTn id="32" fill="hold">
                            <p:stCondLst>
                              <p:cond delay="8500"/>
                            </p:stCondLst>
                            <p:childTnLst>
                              <p:par>
                                <p:cTn id="33" presetID="10" presetClass="exit" presetSubtype="0" fill="hold" grpId="1" nodeType="afterEffect">
                                  <p:stCondLst>
                                    <p:cond delay="0"/>
                                  </p:stCondLst>
                                  <p:childTnLst>
                                    <p:animEffect transition="out" filter="fade">
                                      <p:cBhvr>
                                        <p:cTn id="34" dur="1000"/>
                                        <p:tgtEl>
                                          <p:spTgt spid="10"/>
                                        </p:tgtEl>
                                      </p:cBhvr>
                                    </p:animEffect>
                                    <p:set>
                                      <p:cBhvr>
                                        <p:cTn id="35" dur="1" fill="hold">
                                          <p:stCondLst>
                                            <p:cond delay="999"/>
                                          </p:stCondLst>
                                        </p:cTn>
                                        <p:tgtEl>
                                          <p:spTgt spid="10"/>
                                        </p:tgtEl>
                                        <p:attrNameLst>
                                          <p:attrName>style.visibility</p:attrName>
                                        </p:attrNameLst>
                                      </p:cBhvr>
                                      <p:to>
                                        <p:strVal val="hidden"/>
                                      </p:to>
                                    </p:set>
                                  </p:childTnLst>
                                </p:cTn>
                              </p:par>
                            </p:childTnLst>
                          </p:cTn>
                        </p:par>
                        <p:par>
                          <p:cTn id="36" fill="hold">
                            <p:stCondLst>
                              <p:cond delay="9500"/>
                            </p:stCondLst>
                            <p:childTnLst>
                              <p:par>
                                <p:cTn id="37" presetID="10" presetClass="entr" presetSubtype="0" fill="hold" grpId="0" nodeType="afterEffect">
                                  <p:stCondLst>
                                    <p:cond delay="50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childTnLst>
                                </p:cTn>
                              </p:par>
                            </p:childTnLst>
                          </p:cTn>
                        </p:par>
                        <p:par>
                          <p:cTn id="40" fill="hold">
                            <p:stCondLst>
                              <p:cond delay="11000"/>
                            </p:stCondLst>
                            <p:childTnLst>
                              <p:par>
                                <p:cTn id="41" presetID="10" presetClass="exit" presetSubtype="0" fill="hold" grpId="1" nodeType="afterEffect">
                                  <p:stCondLst>
                                    <p:cond delay="0"/>
                                  </p:stCondLst>
                                  <p:childTnLst>
                                    <p:animEffect transition="out" filter="fade">
                                      <p:cBhvr>
                                        <p:cTn id="42" dur="1000"/>
                                        <p:tgtEl>
                                          <p:spTgt spid="7"/>
                                        </p:tgtEl>
                                      </p:cBhvr>
                                    </p:animEffect>
                                    <p:set>
                                      <p:cBhvr>
                                        <p:cTn id="43"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F3695-3538-4C74-AE24-F73A69DB5DAB}"/>
              </a:ext>
            </a:extLst>
          </p:cNvPr>
          <p:cNvSpPr>
            <a:spLocks noGrp="1"/>
          </p:cNvSpPr>
          <p:nvPr>
            <p:ph type="title"/>
          </p:nvPr>
        </p:nvSpPr>
        <p:spPr/>
        <p:txBody>
          <a:bodyPr/>
          <a:lstStyle/>
          <a:p>
            <a:r>
              <a:rPr lang="en-CA" dirty="0"/>
              <a:t>Other ways to communicate…</a:t>
            </a:r>
          </a:p>
        </p:txBody>
      </p:sp>
      <p:pic>
        <p:nvPicPr>
          <p:cNvPr id="5" name="Content Placeholder 4">
            <a:extLst>
              <a:ext uri="{FF2B5EF4-FFF2-40B4-BE49-F238E27FC236}">
                <a16:creationId xmlns:a16="http://schemas.microsoft.com/office/drawing/2014/main" id="{5E52DCAA-50DF-96B5-896C-DD94AB3EAB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1624" y="2490582"/>
            <a:ext cx="4119397" cy="3834018"/>
          </a:xfrm>
          <a:prstGeom prst="rect">
            <a:avLst/>
          </a:prstGeom>
        </p:spPr>
      </p:pic>
      <p:sp>
        <p:nvSpPr>
          <p:cNvPr id="6" name="TextBox 5">
            <a:extLst>
              <a:ext uri="{FF2B5EF4-FFF2-40B4-BE49-F238E27FC236}">
                <a16:creationId xmlns:a16="http://schemas.microsoft.com/office/drawing/2014/main" id="{BDD0097F-0348-8359-7E06-5E72A02813DF}"/>
              </a:ext>
            </a:extLst>
          </p:cNvPr>
          <p:cNvSpPr txBox="1"/>
          <p:nvPr/>
        </p:nvSpPr>
        <p:spPr>
          <a:xfrm>
            <a:off x="8228012" y="2819400"/>
            <a:ext cx="2895600" cy="1077218"/>
          </a:xfrm>
          <a:prstGeom prst="rect">
            <a:avLst/>
          </a:prstGeom>
          <a:noFill/>
        </p:spPr>
        <p:txBody>
          <a:bodyPr wrap="square" rtlCol="0">
            <a:spAutoFit/>
          </a:bodyPr>
          <a:lstStyle/>
          <a:p>
            <a:r>
              <a:rPr lang="en-CA" sz="3200" b="1" dirty="0"/>
              <a:t>Group Member Chats</a:t>
            </a:r>
          </a:p>
        </p:txBody>
      </p:sp>
      <p:pic>
        <p:nvPicPr>
          <p:cNvPr id="8" name="Picture 7">
            <a:extLst>
              <a:ext uri="{FF2B5EF4-FFF2-40B4-BE49-F238E27FC236}">
                <a16:creationId xmlns:a16="http://schemas.microsoft.com/office/drawing/2014/main" id="{F65DB92F-A0D3-ABD9-BFCB-9FB1D0DC7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414" y="1736558"/>
            <a:ext cx="3033934" cy="4910782"/>
          </a:xfrm>
          <a:prstGeom prst="rect">
            <a:avLst/>
          </a:prstGeom>
        </p:spPr>
      </p:pic>
      <p:sp>
        <p:nvSpPr>
          <p:cNvPr id="9" name="TextBox 8">
            <a:extLst>
              <a:ext uri="{FF2B5EF4-FFF2-40B4-BE49-F238E27FC236}">
                <a16:creationId xmlns:a16="http://schemas.microsoft.com/office/drawing/2014/main" id="{F24476F7-1421-2358-16AA-549FF1304398}"/>
              </a:ext>
            </a:extLst>
          </p:cNvPr>
          <p:cNvSpPr txBox="1"/>
          <p:nvPr/>
        </p:nvSpPr>
        <p:spPr>
          <a:xfrm>
            <a:off x="1293812" y="2559096"/>
            <a:ext cx="4953000" cy="2062103"/>
          </a:xfrm>
          <a:prstGeom prst="rect">
            <a:avLst/>
          </a:prstGeom>
          <a:noFill/>
        </p:spPr>
        <p:txBody>
          <a:bodyPr wrap="square" rtlCol="0">
            <a:spAutoFit/>
          </a:bodyPr>
          <a:lstStyle/>
          <a:p>
            <a:r>
              <a:rPr lang="en-CA" sz="3200" b="1" dirty="0"/>
              <a:t>Great way to keep the Group informed as to what’s happening in General Service!</a:t>
            </a:r>
          </a:p>
        </p:txBody>
      </p:sp>
    </p:spTree>
    <p:extLst>
      <p:ext uri="{BB962C8B-B14F-4D97-AF65-F5344CB8AC3E}">
        <p14:creationId xmlns:p14="http://schemas.microsoft.com/office/powerpoint/2010/main" val="218947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From the Service Manual…</a:t>
            </a:r>
          </a:p>
        </p:txBody>
      </p:sp>
      <p:sp>
        <p:nvSpPr>
          <p:cNvPr id="14" name="Content Placeholder 13"/>
          <p:cNvSpPr>
            <a:spLocks noGrp="1"/>
          </p:cNvSpPr>
          <p:nvPr>
            <p:ph idx="1"/>
          </p:nvPr>
        </p:nvSpPr>
        <p:spPr>
          <a:xfrm>
            <a:off x="1522413" y="1904999"/>
            <a:ext cx="9829799" cy="4191001"/>
          </a:xfrm>
        </p:spPr>
        <p:txBody>
          <a:bodyPr/>
          <a:lstStyle/>
          <a:p>
            <a:r>
              <a:rPr lang="en-US" dirty="0"/>
              <a:t>The General Service Representative, or GSR, is the link between the group and “A.A. as a whole.” This link becomes a channel through which news, information, opinions and ideas can </a:t>
            </a:r>
            <a:r>
              <a:rPr lang="en-US" i="1" u="sng" dirty="0"/>
              <a:t>flow back and forth</a:t>
            </a:r>
            <a:r>
              <a:rPr lang="en-US" dirty="0"/>
              <a:t>. Importantly, this also gives the group a voice in the affairs of the Fellowship. The GSR is that voice.</a:t>
            </a:r>
          </a:p>
          <a:p>
            <a:r>
              <a:rPr lang="en-US" dirty="0"/>
              <a:t>The District Committee Member, or DCM, plays a vital role in general service. While the GSR is the voice of a group, the DCM is the voice of a district.</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FFFD-2160-79E0-57C5-97BA0B7143B3}"/>
              </a:ext>
            </a:extLst>
          </p:cNvPr>
          <p:cNvSpPr>
            <a:spLocks noGrp="1"/>
          </p:cNvSpPr>
          <p:nvPr>
            <p:ph type="title"/>
          </p:nvPr>
        </p:nvSpPr>
        <p:spPr/>
        <p:txBody>
          <a:bodyPr/>
          <a:lstStyle/>
          <a:p>
            <a:r>
              <a:rPr lang="en-US" dirty="0"/>
              <a:t>What it means to be a GSR…</a:t>
            </a:r>
            <a:endParaRPr lang="en-CA" dirty="0"/>
          </a:p>
        </p:txBody>
      </p:sp>
      <p:sp>
        <p:nvSpPr>
          <p:cNvPr id="3" name="Content Placeholder 2">
            <a:extLst>
              <a:ext uri="{FF2B5EF4-FFF2-40B4-BE49-F238E27FC236}">
                <a16:creationId xmlns:a16="http://schemas.microsoft.com/office/drawing/2014/main" id="{07FE260D-FA2A-76E3-2FC0-E5D9F5CDC785}"/>
              </a:ext>
            </a:extLst>
          </p:cNvPr>
          <p:cNvSpPr>
            <a:spLocks noGrp="1"/>
          </p:cNvSpPr>
          <p:nvPr>
            <p:ph idx="1"/>
          </p:nvPr>
        </p:nvSpPr>
        <p:spPr/>
        <p:txBody>
          <a:bodyPr>
            <a:normAutofit lnSpcReduction="10000"/>
          </a:bodyPr>
          <a:lstStyle/>
          <a:p>
            <a:r>
              <a:rPr lang="en-US" dirty="0"/>
              <a:t>The role of the general service representative, or GSR, is essential to the purpose of general service.</a:t>
            </a:r>
          </a:p>
          <a:p>
            <a:r>
              <a:rPr lang="en-US" dirty="0"/>
              <a:t>Bill W. wrote in Concept I of The Twelve Concepts for World Service: “The A.A. groups today hold ultimate responsibility and final authority for our world services.” The role of the GSR is essential to ensuring that groups can fulfill that responsibility. Only when a GSR keeps the group informed and communicates the group conscience can the Conference truly act for A.A. as a whole. This communication is a two-way street, making the GSR responsible not only for bringing forward the group’s voice, but for taking back to the group Conference actions that affect the Fellowship’s unity, health and growth.</a:t>
            </a:r>
            <a:endParaRPr lang="en-CA" dirty="0"/>
          </a:p>
        </p:txBody>
      </p:sp>
    </p:spTree>
    <p:extLst>
      <p:ext uri="{BB962C8B-B14F-4D97-AF65-F5344CB8AC3E}">
        <p14:creationId xmlns:p14="http://schemas.microsoft.com/office/powerpoint/2010/main" val="343149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30E31-7645-F369-6824-51EA194EDF7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4A75519-0FE9-15F3-A28C-C95D5070BB4C}"/>
              </a:ext>
            </a:extLst>
          </p:cNvPr>
          <p:cNvSpPr>
            <a:spLocks noGrp="1"/>
          </p:cNvSpPr>
          <p:nvPr>
            <p:ph type="title"/>
          </p:nvPr>
        </p:nvSpPr>
        <p:spPr/>
        <p:txBody>
          <a:bodyPr/>
          <a:lstStyle/>
          <a:p>
            <a:r>
              <a:rPr lang="en-US" dirty="0"/>
              <a:t>From the 12 Concepts…</a:t>
            </a:r>
          </a:p>
        </p:txBody>
      </p:sp>
      <p:sp>
        <p:nvSpPr>
          <p:cNvPr id="14" name="Content Placeholder 13">
            <a:extLst>
              <a:ext uri="{FF2B5EF4-FFF2-40B4-BE49-F238E27FC236}">
                <a16:creationId xmlns:a16="http://schemas.microsoft.com/office/drawing/2014/main" id="{C63F67CA-5757-C222-0E1B-7DC2872F1454}"/>
              </a:ext>
            </a:extLst>
          </p:cNvPr>
          <p:cNvSpPr>
            <a:spLocks noGrp="1"/>
          </p:cNvSpPr>
          <p:nvPr>
            <p:ph idx="1"/>
          </p:nvPr>
        </p:nvSpPr>
        <p:spPr>
          <a:xfrm>
            <a:off x="1522413" y="1904999"/>
            <a:ext cx="9829799" cy="4191001"/>
          </a:xfrm>
        </p:spPr>
        <p:txBody>
          <a:bodyPr>
            <a:normAutofit/>
          </a:bodyPr>
          <a:lstStyle/>
          <a:p>
            <a:pPr marL="457200" indent="-457200">
              <a:buFont typeface="+mj-lt"/>
              <a:buAutoNum type="arabicPeriod"/>
            </a:pPr>
            <a:r>
              <a:rPr lang="en-US" dirty="0"/>
              <a:t>Final responsibility and ultimate authority for A.A. world services should always reside in the collective conscience of our whole Fellowship.</a:t>
            </a:r>
          </a:p>
          <a:p>
            <a:pPr marL="457200" indent="-457200">
              <a:buFont typeface="+mj-lt"/>
              <a:buAutoNum type="arabicPeriod" startAt="3"/>
            </a:pPr>
            <a:r>
              <a:rPr lang="en-US" dirty="0"/>
              <a:t>To insure effective leadership, we should endow each element of A.A. — the Conference, the General Service Board and its service corporations, staffs, committees, and executives — with a traditional “Right of Decision.”</a:t>
            </a:r>
          </a:p>
          <a:p>
            <a:pPr marL="457200" indent="-457200">
              <a:buFont typeface="+mj-lt"/>
              <a:buAutoNum type="arabicPeriod" startAt="9"/>
            </a:pPr>
            <a:r>
              <a:rPr lang="en-US" dirty="0"/>
              <a:t>Good service leadership at all levels is indispensable for our future functioning and safety. Primary world service leadership, once exercised by the founders, must necessarily be assumed by the trustees.</a:t>
            </a:r>
          </a:p>
        </p:txBody>
      </p:sp>
    </p:spTree>
    <p:extLst>
      <p:ext uri="{BB962C8B-B14F-4D97-AF65-F5344CB8AC3E}">
        <p14:creationId xmlns:p14="http://schemas.microsoft.com/office/powerpoint/2010/main" val="354807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GSR &amp; DCM Responsibility</a:t>
            </a:r>
          </a:p>
        </p:txBody>
      </p:sp>
      <p:sp>
        <p:nvSpPr>
          <p:cNvPr id="3" name="Content Placeholder 2"/>
          <p:cNvSpPr>
            <a:spLocks noGrp="1"/>
          </p:cNvSpPr>
          <p:nvPr>
            <p:ph sz="half" idx="1"/>
          </p:nvPr>
        </p:nvSpPr>
        <p:spPr/>
        <p:txBody>
          <a:bodyPr/>
          <a:lstStyle/>
          <a:p>
            <a:r>
              <a:rPr lang="en-US" sz="3200" b="1" dirty="0"/>
              <a:t>Take notes</a:t>
            </a:r>
          </a:p>
          <a:p>
            <a:r>
              <a:rPr lang="en-US" dirty="0"/>
              <a:t>Take part</a:t>
            </a:r>
          </a:p>
          <a:p>
            <a:r>
              <a:rPr lang="en-US" dirty="0"/>
              <a:t>Ask questions</a:t>
            </a:r>
          </a:p>
          <a:p>
            <a:r>
              <a:rPr lang="en-US" dirty="0"/>
              <a:t>Report back to District, Groups</a:t>
            </a:r>
          </a:p>
          <a:p>
            <a:r>
              <a:rPr lang="en-US" dirty="0"/>
              <a:t>Bring feedback to the Delegate</a:t>
            </a:r>
          </a:p>
          <a:p>
            <a:r>
              <a:rPr lang="en-US" dirty="0"/>
              <a:t>Be aware</a:t>
            </a:r>
          </a:p>
          <a:p>
            <a:endParaRPr lang="en-US" dirty="0"/>
          </a:p>
        </p:txBody>
      </p:sp>
      <p:pic>
        <p:nvPicPr>
          <p:cNvPr id="7" name="Content Placeholder 6">
            <a:extLst>
              <a:ext uri="{FF2B5EF4-FFF2-40B4-BE49-F238E27FC236}">
                <a16:creationId xmlns:a16="http://schemas.microsoft.com/office/drawing/2014/main" id="{8E8BC653-DA12-3A48-D528-17BDCD7F136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015544">
            <a:off x="7489081" y="1294123"/>
            <a:ext cx="3047449" cy="4571174"/>
          </a:xfrm>
          <a:prstGeom prst="rect">
            <a:avLst/>
          </a:prstGeom>
        </p:spPr>
      </p:pic>
      <p:pic>
        <p:nvPicPr>
          <p:cNvPr id="8" name="Content Placeholder 6">
            <a:extLst>
              <a:ext uri="{FF2B5EF4-FFF2-40B4-BE49-F238E27FC236}">
                <a16:creationId xmlns:a16="http://schemas.microsoft.com/office/drawing/2014/main" id="{4C33F8E8-2531-C469-429F-776DBD1B032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015544">
            <a:off x="7489081" y="1294122"/>
            <a:ext cx="3047449" cy="4571173"/>
          </a:xfrm>
          <a:prstGeom prst="rect">
            <a:avLst/>
          </a:prstGeom>
        </p:spPr>
      </p:pic>
      <p:pic>
        <p:nvPicPr>
          <p:cNvPr id="10" name="Content Placeholder 6">
            <a:extLst>
              <a:ext uri="{FF2B5EF4-FFF2-40B4-BE49-F238E27FC236}">
                <a16:creationId xmlns:a16="http://schemas.microsoft.com/office/drawing/2014/main" id="{4233DB08-15D7-0015-D81A-0DE6B297C8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1015544">
            <a:off x="7489081" y="1294124"/>
            <a:ext cx="3047449" cy="4571172"/>
          </a:xfrm>
          <a:prstGeom prst="rect">
            <a:avLst/>
          </a:prstGeom>
        </p:spPr>
      </p:pic>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par>
                          <p:cTn id="8" fill="hold">
                            <p:stCondLst>
                              <p:cond delay="2000"/>
                            </p:stCondLst>
                            <p:childTnLst>
                              <p:par>
                                <p:cTn id="9" presetID="22" presetClass="entr" presetSubtype="4"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1000"/>
                                        <p:tgtEl>
                                          <p:spTgt spid="3">
                                            <p:txEl>
                                              <p:pRg st="1" end="1"/>
                                            </p:txEl>
                                          </p:spTgt>
                                        </p:tgtEl>
                                      </p:cBhvr>
                                    </p:animEffect>
                                  </p:childTnLst>
                                </p:cTn>
                              </p:par>
                            </p:childTnLst>
                          </p:cTn>
                        </p:par>
                        <p:par>
                          <p:cTn id="12" fill="hold">
                            <p:stCondLst>
                              <p:cond delay="3500"/>
                            </p:stCondLst>
                            <p:childTnLst>
                              <p:par>
                                <p:cTn id="13" presetID="22" presetClass="entr" presetSubtype="4"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1000"/>
                                        <p:tgtEl>
                                          <p:spTgt spid="3">
                                            <p:txEl>
                                              <p:pRg st="2" end="2"/>
                                            </p:txEl>
                                          </p:spTgt>
                                        </p:tgtEl>
                                      </p:cBhvr>
                                    </p:animEffect>
                                  </p:childTnLst>
                                </p:cTn>
                              </p:par>
                            </p:childTnLst>
                          </p:cTn>
                        </p:par>
                        <p:par>
                          <p:cTn id="16" fill="hold">
                            <p:stCondLst>
                              <p:cond delay="5000"/>
                            </p:stCondLst>
                            <p:childTnLst>
                              <p:par>
                                <p:cTn id="17" presetID="22" presetClass="entr" presetSubtype="4"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1000"/>
                                        <p:tgtEl>
                                          <p:spTgt spid="3">
                                            <p:txEl>
                                              <p:pRg st="3" end="3"/>
                                            </p:txEl>
                                          </p:spTgt>
                                        </p:tgtEl>
                                      </p:cBhvr>
                                    </p:animEffect>
                                  </p:childTnLst>
                                </p:cTn>
                              </p:par>
                            </p:childTnLst>
                          </p:cTn>
                        </p:par>
                        <p:par>
                          <p:cTn id="20" fill="hold">
                            <p:stCondLst>
                              <p:cond delay="6500"/>
                            </p:stCondLst>
                            <p:childTnLst>
                              <p:par>
                                <p:cTn id="21" presetID="22" presetClass="entr" presetSubtype="4" fill="hold" grpId="0"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1000"/>
                                        <p:tgtEl>
                                          <p:spTgt spid="3">
                                            <p:txEl>
                                              <p:pRg st="4" end="4"/>
                                            </p:txEl>
                                          </p:spTgt>
                                        </p:tgtEl>
                                      </p:cBhvr>
                                    </p:animEffect>
                                  </p:childTnLst>
                                </p:cTn>
                              </p:par>
                            </p:childTnLst>
                          </p:cTn>
                        </p:par>
                        <p:par>
                          <p:cTn id="24" fill="hold">
                            <p:stCondLst>
                              <p:cond delay="8500"/>
                            </p:stCondLst>
                            <p:childTnLst>
                              <p:par>
                                <p:cTn id="25" presetID="22" presetClass="entr" presetSubtype="4" fill="hold" grpId="0"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childTnLst>
                                </p:cTn>
                              </p:par>
                            </p:childTnLst>
                          </p:cTn>
                        </p:par>
                        <p:par>
                          <p:cTn id="33" fill="hold">
                            <p:stCondLst>
                              <p:cond delay="1000"/>
                            </p:stCondLst>
                            <p:childTnLst>
                              <p:par>
                                <p:cTn id="34" presetID="10" presetClass="exit" presetSubtype="0" fill="hold" nodeType="afterEffect">
                                  <p:stCondLst>
                                    <p:cond delay="1000"/>
                                  </p:stCondLst>
                                  <p:childTnLst>
                                    <p:animEffect transition="out" filter="fade">
                                      <p:cBhvr>
                                        <p:cTn id="35" dur="1000"/>
                                        <p:tgtEl>
                                          <p:spTgt spid="7"/>
                                        </p:tgtEl>
                                      </p:cBhvr>
                                    </p:animEffect>
                                    <p:set>
                                      <p:cBhvr>
                                        <p:cTn id="36" dur="1" fill="hold">
                                          <p:stCondLst>
                                            <p:cond delay="999"/>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childTnLst>
                                </p:cTn>
                              </p:par>
                            </p:childTnLst>
                          </p:cTn>
                        </p:par>
                        <p:par>
                          <p:cTn id="42" fill="hold">
                            <p:stCondLst>
                              <p:cond delay="1000"/>
                            </p:stCondLst>
                            <p:childTnLst>
                              <p:par>
                                <p:cTn id="43" presetID="10" presetClass="exit" presetSubtype="0" fill="hold" nodeType="afterEffect">
                                  <p:stCondLst>
                                    <p:cond delay="1000"/>
                                  </p:stCondLst>
                                  <p:childTnLst>
                                    <p:animEffect transition="out" filter="fade">
                                      <p:cBhvr>
                                        <p:cTn id="44" dur="1000"/>
                                        <p:tgtEl>
                                          <p:spTgt spid="8"/>
                                        </p:tgtEl>
                                      </p:cBhvr>
                                    </p:animEffect>
                                    <p:set>
                                      <p:cBhvr>
                                        <p:cTn id="45" dur="1" fill="hold">
                                          <p:stCondLst>
                                            <p:cond delay="999"/>
                                          </p:stCondLst>
                                        </p:cTn>
                                        <p:tgtEl>
                                          <p:spTgt spid="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dvAuto="100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Flow</a:t>
            </a:r>
          </a:p>
        </p:txBody>
      </p:sp>
      <p:sp>
        <p:nvSpPr>
          <p:cNvPr id="4" name="Flowchart: Alternate Process 3">
            <a:extLst>
              <a:ext uri="{FF2B5EF4-FFF2-40B4-BE49-F238E27FC236}">
                <a16:creationId xmlns:a16="http://schemas.microsoft.com/office/drawing/2014/main" id="{A1F5426E-1708-201C-2503-D8CC9F29E0AB}"/>
              </a:ext>
            </a:extLst>
          </p:cNvPr>
          <p:cNvSpPr/>
          <p:nvPr/>
        </p:nvSpPr>
        <p:spPr>
          <a:xfrm>
            <a:off x="1520825" y="3548062"/>
            <a:ext cx="1981200" cy="1066800"/>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bg1"/>
                </a:solidFill>
              </a:rPr>
              <a:t>Group</a:t>
            </a:r>
          </a:p>
          <a:p>
            <a:pPr algn="ctr"/>
            <a:r>
              <a:rPr lang="en-CA" sz="3200" b="1" dirty="0">
                <a:solidFill>
                  <a:schemeClr val="bg1"/>
                </a:solidFill>
              </a:rPr>
              <a:t>(GSR)</a:t>
            </a:r>
          </a:p>
        </p:txBody>
      </p:sp>
      <p:sp>
        <p:nvSpPr>
          <p:cNvPr id="5" name="Flowchart: Alternate Process 4">
            <a:extLst>
              <a:ext uri="{FF2B5EF4-FFF2-40B4-BE49-F238E27FC236}">
                <a16:creationId xmlns:a16="http://schemas.microsoft.com/office/drawing/2014/main" id="{9EC00D24-3A91-6E46-21F1-B1419BA9C1AD}"/>
              </a:ext>
            </a:extLst>
          </p:cNvPr>
          <p:cNvSpPr/>
          <p:nvPr/>
        </p:nvSpPr>
        <p:spPr>
          <a:xfrm>
            <a:off x="4813299" y="3548062"/>
            <a:ext cx="1981200" cy="1066800"/>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bg1"/>
                </a:solidFill>
              </a:rPr>
              <a:t>District</a:t>
            </a:r>
          </a:p>
          <a:p>
            <a:pPr algn="ctr"/>
            <a:r>
              <a:rPr lang="en-CA" sz="3200" b="1" dirty="0">
                <a:solidFill>
                  <a:schemeClr val="bg1"/>
                </a:solidFill>
              </a:rPr>
              <a:t>(DCM)</a:t>
            </a:r>
          </a:p>
        </p:txBody>
      </p:sp>
      <p:sp>
        <p:nvSpPr>
          <p:cNvPr id="6" name="Flowchart: Alternate Process 5">
            <a:extLst>
              <a:ext uri="{FF2B5EF4-FFF2-40B4-BE49-F238E27FC236}">
                <a16:creationId xmlns:a16="http://schemas.microsoft.com/office/drawing/2014/main" id="{86A89A59-6792-E79C-E696-34A097EBCAC1}"/>
              </a:ext>
            </a:extLst>
          </p:cNvPr>
          <p:cNvSpPr/>
          <p:nvPr/>
        </p:nvSpPr>
        <p:spPr>
          <a:xfrm>
            <a:off x="8105774" y="3548062"/>
            <a:ext cx="1981200" cy="1066800"/>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bg1"/>
                </a:solidFill>
              </a:rPr>
              <a:t>Area</a:t>
            </a:r>
          </a:p>
        </p:txBody>
      </p:sp>
      <p:sp>
        <p:nvSpPr>
          <p:cNvPr id="7" name="Flowchart: Alternate Process 6">
            <a:extLst>
              <a:ext uri="{FF2B5EF4-FFF2-40B4-BE49-F238E27FC236}">
                <a16:creationId xmlns:a16="http://schemas.microsoft.com/office/drawing/2014/main" id="{B19391E0-2907-E280-07D7-13B7ECB916FC}"/>
              </a:ext>
            </a:extLst>
          </p:cNvPr>
          <p:cNvSpPr/>
          <p:nvPr/>
        </p:nvSpPr>
        <p:spPr>
          <a:xfrm>
            <a:off x="9523412" y="1178719"/>
            <a:ext cx="1981200" cy="1066800"/>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bg1"/>
                </a:solidFill>
              </a:rPr>
              <a:t>GSC</a:t>
            </a:r>
          </a:p>
        </p:txBody>
      </p:sp>
      <p:sp>
        <p:nvSpPr>
          <p:cNvPr id="13" name="Arrow: Left-Right 12">
            <a:extLst>
              <a:ext uri="{FF2B5EF4-FFF2-40B4-BE49-F238E27FC236}">
                <a16:creationId xmlns:a16="http://schemas.microsoft.com/office/drawing/2014/main" id="{40412925-207A-B9CB-DE93-28DF168F39E2}"/>
              </a:ext>
            </a:extLst>
          </p:cNvPr>
          <p:cNvSpPr/>
          <p:nvPr/>
        </p:nvSpPr>
        <p:spPr>
          <a:xfrm rot="18103065">
            <a:off x="9511498" y="2706290"/>
            <a:ext cx="1544651" cy="381000"/>
          </a:xfrm>
          <a:prstGeom prst="leftRightArrow">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E348C350-4525-F3EF-C053-DD5F6EF3349F}"/>
              </a:ext>
            </a:extLst>
          </p:cNvPr>
          <p:cNvSpPr txBox="1"/>
          <p:nvPr/>
        </p:nvSpPr>
        <p:spPr>
          <a:xfrm>
            <a:off x="10338837" y="2844225"/>
            <a:ext cx="1814513" cy="584775"/>
          </a:xfrm>
          <a:prstGeom prst="rect">
            <a:avLst/>
          </a:prstGeom>
          <a:noFill/>
        </p:spPr>
        <p:txBody>
          <a:bodyPr wrap="square" rtlCol="0">
            <a:spAutoFit/>
          </a:bodyPr>
          <a:lstStyle/>
          <a:p>
            <a:r>
              <a:rPr lang="en-CA" sz="3200" b="1" dirty="0">
                <a:solidFill>
                  <a:schemeClr val="accent3">
                    <a:lumMod val="60000"/>
                    <a:lumOff val="40000"/>
                  </a:schemeClr>
                </a:solidFill>
              </a:rPr>
              <a:t>Delegate</a:t>
            </a:r>
          </a:p>
        </p:txBody>
      </p:sp>
      <p:sp>
        <p:nvSpPr>
          <p:cNvPr id="17" name="TextBox 16">
            <a:extLst>
              <a:ext uri="{FF2B5EF4-FFF2-40B4-BE49-F238E27FC236}">
                <a16:creationId xmlns:a16="http://schemas.microsoft.com/office/drawing/2014/main" id="{C39170AE-2BC1-0B18-ABEF-1A7C4378D792}"/>
              </a:ext>
            </a:extLst>
          </p:cNvPr>
          <p:cNvSpPr txBox="1"/>
          <p:nvPr/>
        </p:nvSpPr>
        <p:spPr>
          <a:xfrm>
            <a:off x="3619007" y="3789074"/>
            <a:ext cx="1077309" cy="584775"/>
          </a:xfrm>
          <a:prstGeom prst="rect">
            <a:avLst/>
          </a:prstGeom>
          <a:noFill/>
        </p:spPr>
        <p:txBody>
          <a:bodyPr wrap="square" rtlCol="0">
            <a:spAutoFit/>
          </a:bodyPr>
          <a:lstStyle/>
          <a:p>
            <a:r>
              <a:rPr lang="en-CA" sz="3200" b="1" dirty="0">
                <a:solidFill>
                  <a:schemeClr val="accent2">
                    <a:lumMod val="60000"/>
                    <a:lumOff val="40000"/>
                  </a:schemeClr>
                </a:solidFill>
              </a:rPr>
              <a:t>GSR</a:t>
            </a:r>
          </a:p>
        </p:txBody>
      </p:sp>
      <p:sp>
        <p:nvSpPr>
          <p:cNvPr id="3" name="Arrow: Curved Up 2">
            <a:extLst>
              <a:ext uri="{FF2B5EF4-FFF2-40B4-BE49-F238E27FC236}">
                <a16:creationId xmlns:a16="http://schemas.microsoft.com/office/drawing/2014/main" id="{6D311655-C9DD-4381-A13D-C87FFF7B3A9C}"/>
              </a:ext>
            </a:extLst>
          </p:cNvPr>
          <p:cNvSpPr/>
          <p:nvPr/>
        </p:nvSpPr>
        <p:spPr>
          <a:xfrm>
            <a:off x="2614980" y="4614862"/>
            <a:ext cx="2935523" cy="731520"/>
          </a:xfrm>
          <a:prstGeom prst="curvedUp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Arrow: Curved Up 7">
            <a:extLst>
              <a:ext uri="{FF2B5EF4-FFF2-40B4-BE49-F238E27FC236}">
                <a16:creationId xmlns:a16="http://schemas.microsoft.com/office/drawing/2014/main" id="{A61D6BB4-54BC-139A-4855-833CAF6D4712}"/>
              </a:ext>
            </a:extLst>
          </p:cNvPr>
          <p:cNvSpPr/>
          <p:nvPr/>
        </p:nvSpPr>
        <p:spPr>
          <a:xfrm>
            <a:off x="6094412" y="4614862"/>
            <a:ext cx="3200400" cy="731520"/>
          </a:xfrm>
          <a:prstGeom prst="curved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Arrow: Curved Up 8">
            <a:extLst>
              <a:ext uri="{FF2B5EF4-FFF2-40B4-BE49-F238E27FC236}">
                <a16:creationId xmlns:a16="http://schemas.microsoft.com/office/drawing/2014/main" id="{616EC616-6E8D-2E6C-DB88-01B7DF748567}"/>
              </a:ext>
            </a:extLst>
          </p:cNvPr>
          <p:cNvSpPr/>
          <p:nvPr/>
        </p:nvSpPr>
        <p:spPr>
          <a:xfrm flipH="1" flipV="1">
            <a:off x="2473089" y="2816133"/>
            <a:ext cx="2935523" cy="731520"/>
          </a:xfrm>
          <a:prstGeom prst="curvedUp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Arrow: Curved Up 9">
            <a:extLst>
              <a:ext uri="{FF2B5EF4-FFF2-40B4-BE49-F238E27FC236}">
                <a16:creationId xmlns:a16="http://schemas.microsoft.com/office/drawing/2014/main" id="{E339D14E-C134-1AFF-865D-0DBAA982C978}"/>
              </a:ext>
            </a:extLst>
          </p:cNvPr>
          <p:cNvSpPr/>
          <p:nvPr/>
        </p:nvSpPr>
        <p:spPr>
          <a:xfrm flipH="1" flipV="1">
            <a:off x="6013636" y="2816133"/>
            <a:ext cx="3200400" cy="731520"/>
          </a:xfrm>
          <a:prstGeom prst="curved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8" name="Arrow: Curved Up 17">
            <a:extLst>
              <a:ext uri="{FF2B5EF4-FFF2-40B4-BE49-F238E27FC236}">
                <a16:creationId xmlns:a16="http://schemas.microsoft.com/office/drawing/2014/main" id="{7ECA4814-2651-E50F-F8B8-CFDEEDAED1FB}"/>
              </a:ext>
            </a:extLst>
          </p:cNvPr>
          <p:cNvSpPr/>
          <p:nvPr/>
        </p:nvSpPr>
        <p:spPr>
          <a:xfrm flipH="1" flipV="1">
            <a:off x="1751012" y="2362198"/>
            <a:ext cx="7964724" cy="1185453"/>
          </a:xfrm>
          <a:prstGeom prst="curvedUpArrow">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9" name="Arrow: Curved Up 18">
            <a:extLst>
              <a:ext uri="{FF2B5EF4-FFF2-40B4-BE49-F238E27FC236}">
                <a16:creationId xmlns:a16="http://schemas.microsoft.com/office/drawing/2014/main" id="{F009AA7D-46E5-2BE0-83F3-D5515C622165}"/>
              </a:ext>
            </a:extLst>
          </p:cNvPr>
          <p:cNvSpPr/>
          <p:nvPr/>
        </p:nvSpPr>
        <p:spPr>
          <a:xfrm>
            <a:off x="1903413" y="4614451"/>
            <a:ext cx="8000999" cy="1256412"/>
          </a:xfrm>
          <a:prstGeom prst="curvedUpArrow">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TextBox 10">
            <a:extLst>
              <a:ext uri="{FF2B5EF4-FFF2-40B4-BE49-F238E27FC236}">
                <a16:creationId xmlns:a16="http://schemas.microsoft.com/office/drawing/2014/main" id="{6B6DD249-71CB-54A1-D9B1-3C2650F96469}"/>
              </a:ext>
            </a:extLst>
          </p:cNvPr>
          <p:cNvSpPr txBox="1"/>
          <p:nvPr/>
        </p:nvSpPr>
        <p:spPr>
          <a:xfrm>
            <a:off x="6911482" y="3788253"/>
            <a:ext cx="1096776" cy="584775"/>
          </a:xfrm>
          <a:prstGeom prst="rect">
            <a:avLst/>
          </a:prstGeom>
          <a:noFill/>
        </p:spPr>
        <p:txBody>
          <a:bodyPr wrap="square" rtlCol="0">
            <a:spAutoFit/>
          </a:bodyPr>
          <a:lstStyle/>
          <a:p>
            <a:r>
              <a:rPr lang="en-CA" sz="3200" b="1" dirty="0">
                <a:solidFill>
                  <a:srgbClr val="FF0000"/>
                </a:solidFill>
              </a:rPr>
              <a:t>DCM</a:t>
            </a:r>
          </a:p>
        </p:txBody>
      </p:sp>
      <p:sp>
        <p:nvSpPr>
          <p:cNvPr id="12" name="TextBox 11">
            <a:extLst>
              <a:ext uri="{FF2B5EF4-FFF2-40B4-BE49-F238E27FC236}">
                <a16:creationId xmlns:a16="http://schemas.microsoft.com/office/drawing/2014/main" id="{FE4FF37E-2250-7901-1289-1872A8963E25}"/>
              </a:ext>
            </a:extLst>
          </p:cNvPr>
          <p:cNvSpPr txBox="1"/>
          <p:nvPr/>
        </p:nvSpPr>
        <p:spPr>
          <a:xfrm>
            <a:off x="5265244" y="5819077"/>
            <a:ext cx="1077309" cy="584775"/>
          </a:xfrm>
          <a:prstGeom prst="rect">
            <a:avLst/>
          </a:prstGeom>
          <a:noFill/>
        </p:spPr>
        <p:txBody>
          <a:bodyPr wrap="square" rtlCol="0">
            <a:spAutoFit/>
          </a:bodyPr>
          <a:lstStyle/>
          <a:p>
            <a:r>
              <a:rPr lang="en-CA" sz="3200" b="1" dirty="0">
                <a:solidFill>
                  <a:srgbClr val="FFFF00"/>
                </a:solidFill>
              </a:rPr>
              <a:t>GSR</a:t>
            </a:r>
          </a:p>
        </p:txBody>
      </p:sp>
    </p:spTree>
    <p:extLst>
      <p:ext uri="{BB962C8B-B14F-4D97-AF65-F5344CB8AC3E}">
        <p14:creationId xmlns:p14="http://schemas.microsoft.com/office/powerpoint/2010/main" val="259050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righ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right)">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6" grpId="0"/>
      <p:bldP spid="3" grpId="0" animBg="1"/>
      <p:bldP spid="8" grpId="0" animBg="1"/>
      <p:bldP spid="9" grpId="0" animBg="1"/>
      <p:bldP spid="10" grpId="0" animBg="1"/>
      <p:bldP spid="18" grpId="0" animBg="1"/>
      <p:bldP spid="19" grpId="0" animBg="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Answers</a:t>
            </a:r>
          </a:p>
        </p:txBody>
      </p:sp>
      <p:sp>
        <p:nvSpPr>
          <p:cNvPr id="3" name="Text Placeholder 2"/>
          <p:cNvSpPr>
            <a:spLocks noGrp="1"/>
          </p:cNvSpPr>
          <p:nvPr>
            <p:ph type="body" idx="1"/>
          </p:nvPr>
        </p:nvSpPr>
        <p:spPr/>
        <p:txBody>
          <a:bodyPr/>
          <a:lstStyle/>
          <a:p>
            <a:r>
              <a:rPr lang="en-US" dirty="0"/>
              <a:t>I’ll give the questions…</a:t>
            </a:r>
          </a:p>
        </p:txBody>
      </p:sp>
      <p:pic>
        <p:nvPicPr>
          <p:cNvPr id="8" name="Content Placeholder 7">
            <a:extLst>
              <a:ext uri="{FF2B5EF4-FFF2-40B4-BE49-F238E27FC236}">
                <a16:creationId xmlns:a16="http://schemas.microsoft.com/office/drawing/2014/main" id="{F83CACDE-3E0A-FC18-AF6F-96D4D3ED570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1827212" y="2819400"/>
            <a:ext cx="3973567" cy="3276600"/>
          </a:xfrm>
          <a:prstGeom prst="rect">
            <a:avLst/>
          </a:prstGeom>
        </p:spPr>
      </p:pic>
      <p:sp>
        <p:nvSpPr>
          <p:cNvPr id="5" name="Text Placeholder 4"/>
          <p:cNvSpPr>
            <a:spLocks noGrp="1"/>
          </p:cNvSpPr>
          <p:nvPr>
            <p:ph type="body" sz="quarter" idx="3"/>
          </p:nvPr>
        </p:nvSpPr>
        <p:spPr/>
        <p:txBody>
          <a:bodyPr/>
          <a:lstStyle/>
          <a:p>
            <a:r>
              <a:rPr lang="en-US" dirty="0"/>
              <a:t>You give the answers</a:t>
            </a:r>
          </a:p>
        </p:txBody>
      </p:sp>
      <p:pic>
        <p:nvPicPr>
          <p:cNvPr id="10" name="Content Placeholder 9">
            <a:extLst>
              <a:ext uri="{FF2B5EF4-FFF2-40B4-BE49-F238E27FC236}">
                <a16:creationId xmlns:a16="http://schemas.microsoft.com/office/drawing/2014/main" id="{DB320290-198D-115E-E4D7-11B29D9A5EB2}"/>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p:blipFill>
        <p:spPr>
          <a:xfrm>
            <a:off x="6249861" y="2173161"/>
            <a:ext cx="4797551" cy="4797551"/>
          </a:xfrm>
          <a:prstGeom prst="rect">
            <a:avLst/>
          </a:prstGeom>
        </p:spPr>
      </p:pic>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E18E0D-EDFE-DFD8-5431-B9BF4934671A}"/>
              </a:ext>
            </a:extLst>
          </p:cNvPr>
          <p:cNvSpPr>
            <a:spLocks noGrp="1"/>
          </p:cNvSpPr>
          <p:nvPr>
            <p:ph type="title"/>
          </p:nvPr>
        </p:nvSpPr>
        <p:spPr/>
        <p:txBody>
          <a:bodyPr/>
          <a:lstStyle/>
          <a:p>
            <a:r>
              <a:rPr lang="en-CA" dirty="0"/>
              <a:t>How many here are GSR’s?</a:t>
            </a:r>
          </a:p>
        </p:txBody>
      </p:sp>
      <p:pic>
        <p:nvPicPr>
          <p:cNvPr id="10" name="Content Placeholder 9">
            <a:extLst>
              <a:ext uri="{FF2B5EF4-FFF2-40B4-BE49-F238E27FC236}">
                <a16:creationId xmlns:a16="http://schemas.microsoft.com/office/drawing/2014/main" id="{F581DA59-91F5-331E-04F4-23AD29B14D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2250" y="1905000"/>
            <a:ext cx="4114800" cy="4114800"/>
          </a:xfrm>
          <a:prstGeom prst="rect">
            <a:avLst/>
          </a:prstGeom>
        </p:spPr>
      </p:pic>
    </p:spTree>
    <p:extLst>
      <p:ext uri="{BB962C8B-B14F-4D97-AF65-F5344CB8AC3E}">
        <p14:creationId xmlns:p14="http://schemas.microsoft.com/office/powerpoint/2010/main" val="38369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38C07-92A4-ACB5-4DEC-D9C0747C984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FC5FCDB-A3E7-032D-BED4-C6BF68F1B1DF}"/>
              </a:ext>
            </a:extLst>
          </p:cNvPr>
          <p:cNvSpPr>
            <a:spLocks noGrp="1"/>
          </p:cNvSpPr>
          <p:nvPr>
            <p:ph type="title"/>
          </p:nvPr>
        </p:nvSpPr>
        <p:spPr/>
        <p:txBody>
          <a:bodyPr/>
          <a:lstStyle/>
          <a:p>
            <a:r>
              <a:rPr lang="en-CA" dirty="0"/>
              <a:t>How many here are DCM’s?</a:t>
            </a:r>
          </a:p>
        </p:txBody>
      </p:sp>
      <p:pic>
        <p:nvPicPr>
          <p:cNvPr id="10" name="Content Placeholder 9">
            <a:extLst>
              <a:ext uri="{FF2B5EF4-FFF2-40B4-BE49-F238E27FC236}">
                <a16:creationId xmlns:a16="http://schemas.microsoft.com/office/drawing/2014/main" id="{B1477DA7-0BD6-D44F-4BF0-2116991BDA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2250" y="1905000"/>
            <a:ext cx="4114800" cy="4114800"/>
          </a:xfrm>
          <a:prstGeom prst="rect">
            <a:avLst/>
          </a:prstGeom>
        </p:spPr>
      </p:pic>
    </p:spTree>
    <p:extLst>
      <p:ext uri="{BB962C8B-B14F-4D97-AF65-F5344CB8AC3E}">
        <p14:creationId xmlns:p14="http://schemas.microsoft.com/office/powerpoint/2010/main" val="125594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1621</TotalTime>
  <Words>509</Words>
  <Application>Microsoft Office PowerPoint</Application>
  <PresentationFormat>Custom</PresentationFormat>
  <Paragraphs>47</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Corbel</vt:lpstr>
      <vt:lpstr>Digital Blue Tunnel 16x9</vt:lpstr>
      <vt:lpstr>Technology and Carrying the Message in A.A.</vt:lpstr>
      <vt:lpstr>From the Service Manual…</vt:lpstr>
      <vt:lpstr>What it means to be a GSR…</vt:lpstr>
      <vt:lpstr>From the 12 Concepts…</vt:lpstr>
      <vt:lpstr>GSR &amp; DCM Responsibility</vt:lpstr>
      <vt:lpstr>Information Flow</vt:lpstr>
      <vt:lpstr>Questions and Answers</vt:lpstr>
      <vt:lpstr>How many here are GSR’s?</vt:lpstr>
      <vt:lpstr>How many here are DCM’s?</vt:lpstr>
      <vt:lpstr>How many GSR’s currently report back to your group at your business meeting?</vt:lpstr>
      <vt:lpstr>How many here are familiar with the Area Website?</vt:lpstr>
      <vt:lpstr>Service news on the website…</vt:lpstr>
      <vt:lpstr>Service news on the website…</vt:lpstr>
      <vt:lpstr>Service section of website…</vt:lpstr>
      <vt:lpstr>Other ways to communicate…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Area 83 Tech One</dc:creator>
  <cp:lastModifiedBy>Area 83 Tech One</cp:lastModifiedBy>
  <cp:revision>7</cp:revision>
  <dcterms:created xsi:type="dcterms:W3CDTF">2026-03-01T18:52:19Z</dcterms:created>
  <dcterms:modified xsi:type="dcterms:W3CDTF">2026-03-26T21:50:36Z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